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6" r:id="rId1"/>
  </p:sldMasterIdLst>
  <p:notesMasterIdLst>
    <p:notesMasterId r:id="rId33"/>
  </p:notesMasterIdLst>
  <p:handoutMasterIdLst>
    <p:handoutMasterId r:id="rId34"/>
  </p:handoutMasterIdLst>
  <p:sldIdLst>
    <p:sldId id="256" r:id="rId2"/>
    <p:sldId id="257" r:id="rId3"/>
    <p:sldId id="286" r:id="rId4"/>
    <p:sldId id="296" r:id="rId5"/>
    <p:sldId id="288" r:id="rId6"/>
    <p:sldId id="298" r:id="rId7"/>
    <p:sldId id="299" r:id="rId8"/>
    <p:sldId id="300" r:id="rId9"/>
    <p:sldId id="301" r:id="rId10"/>
    <p:sldId id="304" r:id="rId11"/>
    <p:sldId id="305" r:id="rId12"/>
    <p:sldId id="306" r:id="rId13"/>
    <p:sldId id="307" r:id="rId14"/>
    <p:sldId id="287" r:id="rId15"/>
    <p:sldId id="310" r:id="rId16"/>
    <p:sldId id="311" r:id="rId17"/>
    <p:sldId id="312" r:id="rId18"/>
    <p:sldId id="313" r:id="rId19"/>
    <p:sldId id="314" r:id="rId20"/>
    <p:sldId id="315" r:id="rId21"/>
    <p:sldId id="316" r:id="rId22"/>
    <p:sldId id="317" r:id="rId23"/>
    <p:sldId id="318" r:id="rId24"/>
    <p:sldId id="319" r:id="rId25"/>
    <p:sldId id="294" r:id="rId26"/>
    <p:sldId id="292" r:id="rId27"/>
    <p:sldId id="320" r:id="rId28"/>
    <p:sldId id="289" r:id="rId29"/>
    <p:sldId id="293" r:id="rId30"/>
    <p:sldId id="290" r:id="rId31"/>
    <p:sldId id="291" r:id="rId3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7B9A"/>
    <a:srgbClr val="569CBE"/>
    <a:srgbClr val="E6F1F7"/>
    <a:srgbClr val="2B37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64C28D-76DD-4A53-9F29-FB8B02F228E7}" v="29" dt="2022-10-31T13:57:19.44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iddels stil 3 – utheving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emastil 1 – uthevin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emastil 1 – uthevin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ys stil 3 – uthevin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iddels stil 1 – uthevin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emastil 1 – uthev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emastil 2 – utheving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emastil 2 – utheving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86410" autoAdjust="0"/>
  </p:normalViewPr>
  <p:slideViewPr>
    <p:cSldViewPr snapToGrid="0" snapToObjects="1">
      <p:cViewPr varScale="1">
        <p:scale>
          <a:sx n="62" d="100"/>
          <a:sy n="62" d="100"/>
        </p:scale>
        <p:origin x="732"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51" d="100"/>
          <a:sy n="51" d="100"/>
        </p:scale>
        <p:origin x="297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yam Sunder Nayar" userId="b1db7c4d-3a5b-4698-bcee-2577843420fb" providerId="ADAL" clId="{AB64C28D-76DD-4A53-9F29-FB8B02F228E7}"/>
    <pc:docChg chg="custSel addSld delSld modSld">
      <pc:chgData name="Shyam Sunder Nayar" userId="b1db7c4d-3a5b-4698-bcee-2577843420fb" providerId="ADAL" clId="{AB64C28D-76DD-4A53-9F29-FB8B02F228E7}" dt="2022-10-31T13:57:19.444" v="3922"/>
      <pc:docMkLst>
        <pc:docMk/>
      </pc:docMkLst>
      <pc:sldChg chg="modSp mod modNotesTx">
        <pc:chgData name="Shyam Sunder Nayar" userId="b1db7c4d-3a5b-4698-bcee-2577843420fb" providerId="ADAL" clId="{AB64C28D-76DD-4A53-9F29-FB8B02F228E7}" dt="2022-10-31T06:56:50.106" v="3829" actId="6549"/>
        <pc:sldMkLst>
          <pc:docMk/>
          <pc:sldMk cId="2261703597" sldId="286"/>
        </pc:sldMkLst>
        <pc:spChg chg="mod">
          <ac:chgData name="Shyam Sunder Nayar" userId="b1db7c4d-3a5b-4698-bcee-2577843420fb" providerId="ADAL" clId="{AB64C28D-76DD-4A53-9F29-FB8B02F228E7}" dt="2022-10-31T06:12:54.358" v="27" actId="6549"/>
          <ac:spMkLst>
            <pc:docMk/>
            <pc:sldMk cId="2261703597" sldId="286"/>
            <ac:spMk id="7" creationId="{9CDB5D55-EA25-744F-B840-F116EE84BE03}"/>
          </ac:spMkLst>
        </pc:spChg>
      </pc:sldChg>
      <pc:sldChg chg="addSp modSp mod modNotesTx">
        <pc:chgData name="Shyam Sunder Nayar" userId="b1db7c4d-3a5b-4698-bcee-2577843420fb" providerId="ADAL" clId="{AB64C28D-76DD-4A53-9F29-FB8B02F228E7}" dt="2022-10-31T13:55:15.588" v="3918" actId="20577"/>
        <pc:sldMkLst>
          <pc:docMk/>
          <pc:sldMk cId="2090884466" sldId="287"/>
        </pc:sldMkLst>
        <pc:spChg chg="mod">
          <ac:chgData name="Shyam Sunder Nayar" userId="b1db7c4d-3a5b-4698-bcee-2577843420fb" providerId="ADAL" clId="{AB64C28D-76DD-4A53-9F29-FB8B02F228E7}" dt="2022-10-31T13:54:45.859" v="3900" actId="20577"/>
          <ac:spMkLst>
            <pc:docMk/>
            <pc:sldMk cId="2090884466" sldId="287"/>
            <ac:spMk id="2" creationId="{5331EFF5-7748-2C42-803D-523DF052F87E}"/>
          </ac:spMkLst>
        </pc:spChg>
        <pc:spChg chg="add mod">
          <ac:chgData name="Shyam Sunder Nayar" userId="b1db7c4d-3a5b-4698-bcee-2577843420fb" providerId="ADAL" clId="{AB64C28D-76DD-4A53-9F29-FB8B02F228E7}" dt="2022-10-31T13:55:15.588" v="3918" actId="20577"/>
          <ac:spMkLst>
            <pc:docMk/>
            <pc:sldMk cId="2090884466" sldId="287"/>
            <ac:spMk id="6" creationId="{E220C6CA-AA25-8BDD-FF9C-E1FD2702ED72}"/>
          </ac:spMkLst>
        </pc:spChg>
        <pc:spChg chg="mod">
          <ac:chgData name="Shyam Sunder Nayar" userId="b1db7c4d-3a5b-4698-bcee-2577843420fb" providerId="ADAL" clId="{AB64C28D-76DD-4A53-9F29-FB8B02F228E7}" dt="2022-10-31T06:28:16.955" v="1800" actId="20577"/>
          <ac:spMkLst>
            <pc:docMk/>
            <pc:sldMk cId="2090884466" sldId="287"/>
            <ac:spMk id="7" creationId="{9CDB5D55-EA25-744F-B840-F116EE84BE03}"/>
          </ac:spMkLst>
        </pc:spChg>
      </pc:sldChg>
      <pc:sldChg chg="add del">
        <pc:chgData name="Shyam Sunder Nayar" userId="b1db7c4d-3a5b-4698-bcee-2577843420fb" providerId="ADAL" clId="{AB64C28D-76DD-4A53-9F29-FB8B02F228E7}" dt="2022-10-31T13:57:19.444" v="3922"/>
        <pc:sldMkLst>
          <pc:docMk/>
          <pc:sldMk cId="3183122211" sldId="289"/>
        </pc:sldMkLst>
      </pc:sldChg>
      <pc:sldChg chg="add del">
        <pc:chgData name="Shyam Sunder Nayar" userId="b1db7c4d-3a5b-4698-bcee-2577843420fb" providerId="ADAL" clId="{AB64C28D-76DD-4A53-9F29-FB8B02F228E7}" dt="2022-10-31T13:57:19.444" v="3922"/>
        <pc:sldMkLst>
          <pc:docMk/>
          <pc:sldMk cId="919219890" sldId="290"/>
        </pc:sldMkLst>
      </pc:sldChg>
      <pc:sldChg chg="add del">
        <pc:chgData name="Shyam Sunder Nayar" userId="b1db7c4d-3a5b-4698-bcee-2577843420fb" providerId="ADAL" clId="{AB64C28D-76DD-4A53-9F29-FB8B02F228E7}" dt="2022-10-31T13:57:19.444" v="3922"/>
        <pc:sldMkLst>
          <pc:docMk/>
          <pc:sldMk cId="3991887108" sldId="291"/>
        </pc:sldMkLst>
      </pc:sldChg>
      <pc:sldChg chg="add del">
        <pc:chgData name="Shyam Sunder Nayar" userId="b1db7c4d-3a5b-4698-bcee-2577843420fb" providerId="ADAL" clId="{AB64C28D-76DD-4A53-9F29-FB8B02F228E7}" dt="2022-10-31T13:56:35.344" v="3921"/>
        <pc:sldMkLst>
          <pc:docMk/>
          <pc:sldMk cId="14932745" sldId="292"/>
        </pc:sldMkLst>
      </pc:sldChg>
      <pc:sldChg chg="add del">
        <pc:chgData name="Shyam Sunder Nayar" userId="b1db7c4d-3a5b-4698-bcee-2577843420fb" providerId="ADAL" clId="{AB64C28D-76DD-4A53-9F29-FB8B02F228E7}" dt="2022-10-31T13:57:19.444" v="3922"/>
        <pc:sldMkLst>
          <pc:docMk/>
          <pc:sldMk cId="238857676" sldId="293"/>
        </pc:sldMkLst>
      </pc:sldChg>
      <pc:sldChg chg="del">
        <pc:chgData name="Shyam Sunder Nayar" userId="b1db7c4d-3a5b-4698-bcee-2577843420fb" providerId="ADAL" clId="{AB64C28D-76DD-4A53-9F29-FB8B02F228E7}" dt="2022-10-31T06:13:10.215" v="28" actId="2696"/>
        <pc:sldMkLst>
          <pc:docMk/>
          <pc:sldMk cId="736819598" sldId="294"/>
        </pc:sldMkLst>
      </pc:sldChg>
      <pc:sldChg chg="add">
        <pc:chgData name="Shyam Sunder Nayar" userId="b1db7c4d-3a5b-4698-bcee-2577843420fb" providerId="ADAL" clId="{AB64C28D-76DD-4A53-9F29-FB8B02F228E7}" dt="2022-10-31T06:13:19.635" v="29"/>
        <pc:sldMkLst>
          <pc:docMk/>
          <pc:sldMk cId="1129279413" sldId="294"/>
        </pc:sldMkLst>
      </pc:sldChg>
      <pc:sldChg chg="new del">
        <pc:chgData name="Shyam Sunder Nayar" userId="b1db7c4d-3a5b-4698-bcee-2577843420fb" providerId="ADAL" clId="{AB64C28D-76DD-4A53-9F29-FB8B02F228E7}" dt="2022-10-31T06:14:55.605" v="45" actId="47"/>
        <pc:sldMkLst>
          <pc:docMk/>
          <pc:sldMk cId="3384029769" sldId="297"/>
        </pc:sldMkLst>
      </pc:sldChg>
      <pc:sldChg chg="modSp add mod modNotesTx">
        <pc:chgData name="Shyam Sunder Nayar" userId="b1db7c4d-3a5b-4698-bcee-2577843420fb" providerId="ADAL" clId="{AB64C28D-76DD-4A53-9F29-FB8B02F228E7}" dt="2022-10-31T06:57:22.537" v="3830" actId="6549"/>
        <pc:sldMkLst>
          <pc:docMk/>
          <pc:sldMk cId="3024531530" sldId="298"/>
        </pc:sldMkLst>
        <pc:spChg chg="mod">
          <ac:chgData name="Shyam Sunder Nayar" userId="b1db7c4d-3a5b-4698-bcee-2577843420fb" providerId="ADAL" clId="{AB64C28D-76DD-4A53-9F29-FB8B02F228E7}" dt="2022-10-31T06:15:30.408" v="73" actId="20577"/>
          <ac:spMkLst>
            <pc:docMk/>
            <pc:sldMk cId="3024531530" sldId="298"/>
            <ac:spMk id="2" creationId="{5331EFF5-7748-2C42-803D-523DF052F87E}"/>
          </ac:spMkLst>
        </pc:spChg>
        <pc:spChg chg="mod">
          <ac:chgData name="Shyam Sunder Nayar" userId="b1db7c4d-3a5b-4698-bcee-2577843420fb" providerId="ADAL" clId="{AB64C28D-76DD-4A53-9F29-FB8B02F228E7}" dt="2022-10-31T06:16:34.905" v="272" actId="20577"/>
          <ac:spMkLst>
            <pc:docMk/>
            <pc:sldMk cId="3024531530" sldId="298"/>
            <ac:spMk id="7" creationId="{9CDB5D55-EA25-744F-B840-F116EE84BE03}"/>
          </ac:spMkLst>
        </pc:spChg>
      </pc:sldChg>
      <pc:sldChg chg="modSp add mod modNotesTx">
        <pc:chgData name="Shyam Sunder Nayar" userId="b1db7c4d-3a5b-4698-bcee-2577843420fb" providerId="ADAL" clId="{AB64C28D-76DD-4A53-9F29-FB8B02F228E7}" dt="2022-10-31T06:57:28.825" v="3831" actId="6549"/>
        <pc:sldMkLst>
          <pc:docMk/>
          <pc:sldMk cId="1901295628" sldId="299"/>
        </pc:sldMkLst>
        <pc:spChg chg="mod">
          <ac:chgData name="Shyam Sunder Nayar" userId="b1db7c4d-3a5b-4698-bcee-2577843420fb" providerId="ADAL" clId="{AB64C28D-76DD-4A53-9F29-FB8B02F228E7}" dt="2022-10-31T06:16:42.744" v="280" actId="20577"/>
          <ac:spMkLst>
            <pc:docMk/>
            <pc:sldMk cId="1901295628" sldId="299"/>
            <ac:spMk id="2" creationId="{5331EFF5-7748-2C42-803D-523DF052F87E}"/>
          </ac:spMkLst>
        </pc:spChg>
        <pc:spChg chg="mod">
          <ac:chgData name="Shyam Sunder Nayar" userId="b1db7c4d-3a5b-4698-bcee-2577843420fb" providerId="ADAL" clId="{AB64C28D-76DD-4A53-9F29-FB8B02F228E7}" dt="2022-10-31T06:18:04.187" v="464" actId="20577"/>
          <ac:spMkLst>
            <pc:docMk/>
            <pc:sldMk cId="1901295628" sldId="299"/>
            <ac:spMk id="7" creationId="{9CDB5D55-EA25-744F-B840-F116EE84BE03}"/>
          </ac:spMkLst>
        </pc:spChg>
      </pc:sldChg>
      <pc:sldChg chg="modSp add mod modNotesTx">
        <pc:chgData name="Shyam Sunder Nayar" userId="b1db7c4d-3a5b-4698-bcee-2577843420fb" providerId="ADAL" clId="{AB64C28D-76DD-4A53-9F29-FB8B02F228E7}" dt="2022-10-31T06:57:36.565" v="3832" actId="6549"/>
        <pc:sldMkLst>
          <pc:docMk/>
          <pc:sldMk cId="2930773524" sldId="300"/>
        </pc:sldMkLst>
        <pc:spChg chg="mod">
          <ac:chgData name="Shyam Sunder Nayar" userId="b1db7c4d-3a5b-4698-bcee-2577843420fb" providerId="ADAL" clId="{AB64C28D-76DD-4A53-9F29-FB8B02F228E7}" dt="2022-10-31T06:18:44.139" v="494" actId="20577"/>
          <ac:spMkLst>
            <pc:docMk/>
            <pc:sldMk cId="2930773524" sldId="300"/>
            <ac:spMk id="2" creationId="{5331EFF5-7748-2C42-803D-523DF052F87E}"/>
          </ac:spMkLst>
        </pc:spChg>
        <pc:spChg chg="mod">
          <ac:chgData name="Shyam Sunder Nayar" userId="b1db7c4d-3a5b-4698-bcee-2577843420fb" providerId="ADAL" clId="{AB64C28D-76DD-4A53-9F29-FB8B02F228E7}" dt="2022-10-31T06:19:44.833" v="646" actId="20577"/>
          <ac:spMkLst>
            <pc:docMk/>
            <pc:sldMk cId="2930773524" sldId="300"/>
            <ac:spMk id="7" creationId="{9CDB5D55-EA25-744F-B840-F116EE84BE03}"/>
          </ac:spMkLst>
        </pc:spChg>
      </pc:sldChg>
      <pc:sldChg chg="modSp add mod modNotesTx">
        <pc:chgData name="Shyam Sunder Nayar" userId="b1db7c4d-3a5b-4698-bcee-2577843420fb" providerId="ADAL" clId="{AB64C28D-76DD-4A53-9F29-FB8B02F228E7}" dt="2022-10-31T06:57:43.046" v="3833" actId="6549"/>
        <pc:sldMkLst>
          <pc:docMk/>
          <pc:sldMk cId="1387299699" sldId="301"/>
        </pc:sldMkLst>
        <pc:spChg chg="mod">
          <ac:chgData name="Shyam Sunder Nayar" userId="b1db7c4d-3a5b-4698-bcee-2577843420fb" providerId="ADAL" clId="{AB64C28D-76DD-4A53-9F29-FB8B02F228E7}" dt="2022-10-31T06:19:52.569" v="657" actId="20577"/>
          <ac:spMkLst>
            <pc:docMk/>
            <pc:sldMk cId="1387299699" sldId="301"/>
            <ac:spMk id="2" creationId="{5331EFF5-7748-2C42-803D-523DF052F87E}"/>
          </ac:spMkLst>
        </pc:spChg>
        <pc:spChg chg="mod">
          <ac:chgData name="Shyam Sunder Nayar" userId="b1db7c4d-3a5b-4698-bcee-2577843420fb" providerId="ADAL" clId="{AB64C28D-76DD-4A53-9F29-FB8B02F228E7}" dt="2022-10-31T06:20:12.093" v="727" actId="20577"/>
          <ac:spMkLst>
            <pc:docMk/>
            <pc:sldMk cId="1387299699" sldId="301"/>
            <ac:spMk id="7" creationId="{9CDB5D55-EA25-744F-B840-F116EE84BE03}"/>
          </ac:spMkLst>
        </pc:spChg>
      </pc:sldChg>
      <pc:sldChg chg="modSp add del mod modNotesTx">
        <pc:chgData name="Shyam Sunder Nayar" userId="b1db7c4d-3a5b-4698-bcee-2577843420fb" providerId="ADAL" clId="{AB64C28D-76DD-4A53-9F29-FB8B02F228E7}" dt="2022-10-31T13:45:44.378" v="3861" actId="2696"/>
        <pc:sldMkLst>
          <pc:docMk/>
          <pc:sldMk cId="46659412" sldId="302"/>
        </pc:sldMkLst>
        <pc:spChg chg="mod">
          <ac:chgData name="Shyam Sunder Nayar" userId="b1db7c4d-3a5b-4698-bcee-2577843420fb" providerId="ADAL" clId="{AB64C28D-76DD-4A53-9F29-FB8B02F228E7}" dt="2022-10-31T06:47:18.786" v="3787" actId="14100"/>
          <ac:spMkLst>
            <pc:docMk/>
            <pc:sldMk cId="46659412" sldId="302"/>
            <ac:spMk id="2" creationId="{5331EFF5-7748-2C42-803D-523DF052F87E}"/>
          </ac:spMkLst>
        </pc:spChg>
        <pc:spChg chg="mod">
          <ac:chgData name="Shyam Sunder Nayar" userId="b1db7c4d-3a5b-4698-bcee-2577843420fb" providerId="ADAL" clId="{AB64C28D-76DD-4A53-9F29-FB8B02F228E7}" dt="2022-10-31T06:20:43.642" v="773" actId="20577"/>
          <ac:spMkLst>
            <pc:docMk/>
            <pc:sldMk cId="46659412" sldId="302"/>
            <ac:spMk id="7" creationId="{9CDB5D55-EA25-744F-B840-F116EE84BE03}"/>
          </ac:spMkLst>
        </pc:spChg>
      </pc:sldChg>
      <pc:sldChg chg="modSp add del mod modNotesTx">
        <pc:chgData name="Shyam Sunder Nayar" userId="b1db7c4d-3a5b-4698-bcee-2577843420fb" providerId="ADAL" clId="{AB64C28D-76DD-4A53-9F29-FB8B02F228E7}" dt="2022-10-31T13:45:49.735" v="3862" actId="2696"/>
        <pc:sldMkLst>
          <pc:docMk/>
          <pc:sldMk cId="3906122527" sldId="303"/>
        </pc:sldMkLst>
        <pc:spChg chg="mod">
          <ac:chgData name="Shyam Sunder Nayar" userId="b1db7c4d-3a5b-4698-bcee-2577843420fb" providerId="ADAL" clId="{AB64C28D-76DD-4A53-9F29-FB8B02F228E7}" dt="2022-10-31T06:47:12.763" v="3786" actId="1076"/>
          <ac:spMkLst>
            <pc:docMk/>
            <pc:sldMk cId="3906122527" sldId="303"/>
            <ac:spMk id="2" creationId="{5331EFF5-7748-2C42-803D-523DF052F87E}"/>
          </ac:spMkLst>
        </pc:spChg>
        <pc:spChg chg="mod">
          <ac:chgData name="Shyam Sunder Nayar" userId="b1db7c4d-3a5b-4698-bcee-2577843420fb" providerId="ADAL" clId="{AB64C28D-76DD-4A53-9F29-FB8B02F228E7}" dt="2022-10-31T06:21:23.467" v="861" actId="20577"/>
          <ac:spMkLst>
            <pc:docMk/>
            <pc:sldMk cId="3906122527" sldId="303"/>
            <ac:spMk id="7" creationId="{9CDB5D55-EA25-744F-B840-F116EE84BE03}"/>
          </ac:spMkLst>
        </pc:spChg>
      </pc:sldChg>
      <pc:sldChg chg="modSp add mod modNotesTx">
        <pc:chgData name="Shyam Sunder Nayar" userId="b1db7c4d-3a5b-4698-bcee-2577843420fb" providerId="ADAL" clId="{AB64C28D-76DD-4A53-9F29-FB8B02F228E7}" dt="2022-10-31T06:57:58.760" v="3836" actId="6549"/>
        <pc:sldMkLst>
          <pc:docMk/>
          <pc:sldMk cId="1948432051" sldId="304"/>
        </pc:sldMkLst>
        <pc:spChg chg="mod">
          <ac:chgData name="Shyam Sunder Nayar" userId="b1db7c4d-3a5b-4698-bcee-2577843420fb" providerId="ADAL" clId="{AB64C28D-76DD-4A53-9F29-FB8B02F228E7}" dt="2022-10-31T06:21:45.867" v="889" actId="20577"/>
          <ac:spMkLst>
            <pc:docMk/>
            <pc:sldMk cId="1948432051" sldId="304"/>
            <ac:spMk id="2" creationId="{5331EFF5-7748-2C42-803D-523DF052F87E}"/>
          </ac:spMkLst>
        </pc:spChg>
        <pc:spChg chg="mod">
          <ac:chgData name="Shyam Sunder Nayar" userId="b1db7c4d-3a5b-4698-bcee-2577843420fb" providerId="ADAL" clId="{AB64C28D-76DD-4A53-9F29-FB8B02F228E7}" dt="2022-10-31T06:22:53.500" v="1082" actId="20577"/>
          <ac:spMkLst>
            <pc:docMk/>
            <pc:sldMk cId="1948432051" sldId="304"/>
            <ac:spMk id="7" creationId="{9CDB5D55-EA25-744F-B840-F116EE84BE03}"/>
          </ac:spMkLst>
        </pc:spChg>
      </pc:sldChg>
      <pc:sldChg chg="modSp add mod modNotesTx">
        <pc:chgData name="Shyam Sunder Nayar" userId="b1db7c4d-3a5b-4698-bcee-2577843420fb" providerId="ADAL" clId="{AB64C28D-76DD-4A53-9F29-FB8B02F228E7}" dt="2022-10-31T06:58:03.817" v="3837" actId="6549"/>
        <pc:sldMkLst>
          <pc:docMk/>
          <pc:sldMk cId="29251311" sldId="305"/>
        </pc:sldMkLst>
        <pc:spChg chg="mod">
          <ac:chgData name="Shyam Sunder Nayar" userId="b1db7c4d-3a5b-4698-bcee-2577843420fb" providerId="ADAL" clId="{AB64C28D-76DD-4A53-9F29-FB8B02F228E7}" dt="2022-10-31T06:23:05.660" v="1099" actId="20577"/>
          <ac:spMkLst>
            <pc:docMk/>
            <pc:sldMk cId="29251311" sldId="305"/>
            <ac:spMk id="2" creationId="{5331EFF5-7748-2C42-803D-523DF052F87E}"/>
          </ac:spMkLst>
        </pc:spChg>
        <pc:spChg chg="mod">
          <ac:chgData name="Shyam Sunder Nayar" userId="b1db7c4d-3a5b-4698-bcee-2577843420fb" providerId="ADAL" clId="{AB64C28D-76DD-4A53-9F29-FB8B02F228E7}" dt="2022-10-31T06:24:44.027" v="1411" actId="20577"/>
          <ac:spMkLst>
            <pc:docMk/>
            <pc:sldMk cId="29251311" sldId="305"/>
            <ac:spMk id="7" creationId="{9CDB5D55-EA25-744F-B840-F116EE84BE03}"/>
          </ac:spMkLst>
        </pc:spChg>
      </pc:sldChg>
      <pc:sldChg chg="modSp add mod modNotesTx">
        <pc:chgData name="Shyam Sunder Nayar" userId="b1db7c4d-3a5b-4698-bcee-2577843420fb" providerId="ADAL" clId="{AB64C28D-76DD-4A53-9F29-FB8B02F228E7}" dt="2022-10-31T06:58:10.392" v="3838" actId="6549"/>
        <pc:sldMkLst>
          <pc:docMk/>
          <pc:sldMk cId="1512000883" sldId="306"/>
        </pc:sldMkLst>
        <pc:spChg chg="mod">
          <ac:chgData name="Shyam Sunder Nayar" userId="b1db7c4d-3a5b-4698-bcee-2577843420fb" providerId="ADAL" clId="{AB64C28D-76DD-4A53-9F29-FB8B02F228E7}" dt="2022-10-31T06:47:04.274" v="3784" actId="27636"/>
          <ac:spMkLst>
            <pc:docMk/>
            <pc:sldMk cId="1512000883" sldId="306"/>
            <ac:spMk id="2" creationId="{5331EFF5-7748-2C42-803D-523DF052F87E}"/>
          </ac:spMkLst>
        </pc:spChg>
        <pc:spChg chg="mod">
          <ac:chgData name="Shyam Sunder Nayar" userId="b1db7c4d-3a5b-4698-bcee-2577843420fb" providerId="ADAL" clId="{AB64C28D-76DD-4A53-9F29-FB8B02F228E7}" dt="2022-10-31T06:25:09.357" v="1443" actId="20577"/>
          <ac:spMkLst>
            <pc:docMk/>
            <pc:sldMk cId="1512000883" sldId="306"/>
            <ac:spMk id="7" creationId="{9CDB5D55-EA25-744F-B840-F116EE84BE03}"/>
          </ac:spMkLst>
        </pc:spChg>
      </pc:sldChg>
      <pc:sldChg chg="modSp add mod modNotesTx">
        <pc:chgData name="Shyam Sunder Nayar" userId="b1db7c4d-3a5b-4698-bcee-2577843420fb" providerId="ADAL" clId="{AB64C28D-76DD-4A53-9F29-FB8B02F228E7}" dt="2022-10-31T13:53:30.304" v="3868"/>
        <pc:sldMkLst>
          <pc:docMk/>
          <pc:sldMk cId="1156180241" sldId="307"/>
        </pc:sldMkLst>
        <pc:spChg chg="mod">
          <ac:chgData name="Shyam Sunder Nayar" userId="b1db7c4d-3a5b-4698-bcee-2577843420fb" providerId="ADAL" clId="{AB64C28D-76DD-4A53-9F29-FB8B02F228E7}" dt="2022-10-31T06:25:46.056" v="1467" actId="27636"/>
          <ac:spMkLst>
            <pc:docMk/>
            <pc:sldMk cId="1156180241" sldId="307"/>
            <ac:spMk id="2" creationId="{5331EFF5-7748-2C42-803D-523DF052F87E}"/>
          </ac:spMkLst>
        </pc:spChg>
        <pc:spChg chg="mod">
          <ac:chgData name="Shyam Sunder Nayar" userId="b1db7c4d-3a5b-4698-bcee-2577843420fb" providerId="ADAL" clId="{AB64C28D-76DD-4A53-9F29-FB8B02F228E7}" dt="2022-10-31T13:53:30.304" v="3868"/>
          <ac:spMkLst>
            <pc:docMk/>
            <pc:sldMk cId="1156180241" sldId="307"/>
            <ac:spMk id="7" creationId="{9CDB5D55-EA25-744F-B840-F116EE84BE03}"/>
          </ac:spMkLst>
        </pc:spChg>
      </pc:sldChg>
      <pc:sldChg chg="modSp add del mod modNotesTx">
        <pc:chgData name="Shyam Sunder Nayar" userId="b1db7c4d-3a5b-4698-bcee-2577843420fb" providerId="ADAL" clId="{AB64C28D-76DD-4A53-9F29-FB8B02F228E7}" dt="2022-10-31T13:55:23.294" v="3919" actId="47"/>
        <pc:sldMkLst>
          <pc:docMk/>
          <pc:sldMk cId="1314211994" sldId="308"/>
        </pc:sldMkLst>
        <pc:spChg chg="mod">
          <ac:chgData name="Shyam Sunder Nayar" userId="b1db7c4d-3a5b-4698-bcee-2577843420fb" providerId="ADAL" clId="{AB64C28D-76DD-4A53-9F29-FB8B02F228E7}" dt="2022-10-31T06:46:42.634" v="3770" actId="1076"/>
          <ac:spMkLst>
            <pc:docMk/>
            <pc:sldMk cId="1314211994" sldId="308"/>
            <ac:spMk id="2" creationId="{5331EFF5-7748-2C42-803D-523DF052F87E}"/>
          </ac:spMkLst>
        </pc:spChg>
        <pc:spChg chg="mod">
          <ac:chgData name="Shyam Sunder Nayar" userId="b1db7c4d-3a5b-4698-bcee-2577843420fb" providerId="ADAL" clId="{AB64C28D-76DD-4A53-9F29-FB8B02F228E7}" dt="2022-10-31T06:29:05.741" v="1938" actId="20577"/>
          <ac:spMkLst>
            <pc:docMk/>
            <pc:sldMk cId="1314211994" sldId="308"/>
            <ac:spMk id="7" creationId="{9CDB5D55-EA25-744F-B840-F116EE84BE03}"/>
          </ac:spMkLst>
        </pc:spChg>
      </pc:sldChg>
      <pc:sldChg chg="modSp add del mod modNotesTx">
        <pc:chgData name="Shyam Sunder Nayar" userId="b1db7c4d-3a5b-4698-bcee-2577843420fb" providerId="ADAL" clId="{AB64C28D-76DD-4A53-9F29-FB8B02F228E7}" dt="2022-10-31T13:53:36.384" v="3869" actId="47"/>
        <pc:sldMkLst>
          <pc:docMk/>
          <pc:sldMk cId="129417956" sldId="309"/>
        </pc:sldMkLst>
        <pc:spChg chg="mod">
          <ac:chgData name="Shyam Sunder Nayar" userId="b1db7c4d-3a5b-4698-bcee-2577843420fb" providerId="ADAL" clId="{AB64C28D-76DD-4A53-9F29-FB8B02F228E7}" dt="2022-10-31T13:53:09.718" v="3864" actId="27636"/>
          <ac:spMkLst>
            <pc:docMk/>
            <pc:sldMk cId="129417956" sldId="309"/>
            <ac:spMk id="2" creationId="{5331EFF5-7748-2C42-803D-523DF052F87E}"/>
          </ac:spMkLst>
        </pc:spChg>
        <pc:spChg chg="mod">
          <ac:chgData name="Shyam Sunder Nayar" userId="b1db7c4d-3a5b-4698-bcee-2577843420fb" providerId="ADAL" clId="{AB64C28D-76DD-4A53-9F29-FB8B02F228E7}" dt="2022-10-31T06:30:06.684" v="2065" actId="20577"/>
          <ac:spMkLst>
            <pc:docMk/>
            <pc:sldMk cId="129417956" sldId="309"/>
            <ac:spMk id="7" creationId="{9CDB5D55-EA25-744F-B840-F116EE84BE03}"/>
          </ac:spMkLst>
        </pc:spChg>
      </pc:sldChg>
      <pc:sldChg chg="modSp add mod modNotesTx">
        <pc:chgData name="Shyam Sunder Nayar" userId="b1db7c4d-3a5b-4698-bcee-2577843420fb" providerId="ADAL" clId="{AB64C28D-76DD-4A53-9F29-FB8B02F228E7}" dt="2022-10-31T06:58:32.073" v="3843" actId="6549"/>
        <pc:sldMkLst>
          <pc:docMk/>
          <pc:sldMk cId="1315378385" sldId="310"/>
        </pc:sldMkLst>
        <pc:spChg chg="mod">
          <ac:chgData name="Shyam Sunder Nayar" userId="b1db7c4d-3a5b-4698-bcee-2577843420fb" providerId="ADAL" clId="{AB64C28D-76DD-4A53-9F29-FB8B02F228E7}" dt="2022-10-31T06:30:34.842" v="2124" actId="14100"/>
          <ac:spMkLst>
            <pc:docMk/>
            <pc:sldMk cId="1315378385" sldId="310"/>
            <ac:spMk id="2" creationId="{5331EFF5-7748-2C42-803D-523DF052F87E}"/>
          </ac:spMkLst>
        </pc:spChg>
        <pc:spChg chg="mod">
          <ac:chgData name="Shyam Sunder Nayar" userId="b1db7c4d-3a5b-4698-bcee-2577843420fb" providerId="ADAL" clId="{AB64C28D-76DD-4A53-9F29-FB8B02F228E7}" dt="2022-10-31T06:32:13.867" v="2390" actId="20577"/>
          <ac:spMkLst>
            <pc:docMk/>
            <pc:sldMk cId="1315378385" sldId="310"/>
            <ac:spMk id="7" creationId="{9CDB5D55-EA25-744F-B840-F116EE84BE03}"/>
          </ac:spMkLst>
        </pc:spChg>
      </pc:sldChg>
      <pc:sldChg chg="modSp add mod modNotesTx">
        <pc:chgData name="Shyam Sunder Nayar" userId="b1db7c4d-3a5b-4698-bcee-2577843420fb" providerId="ADAL" clId="{AB64C28D-76DD-4A53-9F29-FB8B02F228E7}" dt="2022-10-31T06:58:35.865" v="3844" actId="6549"/>
        <pc:sldMkLst>
          <pc:docMk/>
          <pc:sldMk cId="2100574503" sldId="311"/>
        </pc:sldMkLst>
        <pc:spChg chg="mod">
          <ac:chgData name="Shyam Sunder Nayar" userId="b1db7c4d-3a5b-4698-bcee-2577843420fb" providerId="ADAL" clId="{AB64C28D-76DD-4A53-9F29-FB8B02F228E7}" dt="2022-10-31T06:46:26.253" v="3766" actId="1076"/>
          <ac:spMkLst>
            <pc:docMk/>
            <pc:sldMk cId="2100574503" sldId="311"/>
            <ac:spMk id="2" creationId="{5331EFF5-7748-2C42-803D-523DF052F87E}"/>
          </ac:spMkLst>
        </pc:spChg>
        <pc:spChg chg="mod">
          <ac:chgData name="Shyam Sunder Nayar" userId="b1db7c4d-3a5b-4698-bcee-2577843420fb" providerId="ADAL" clId="{AB64C28D-76DD-4A53-9F29-FB8B02F228E7}" dt="2022-10-31T06:46:11.426" v="3762" actId="14100"/>
          <ac:spMkLst>
            <pc:docMk/>
            <pc:sldMk cId="2100574503" sldId="311"/>
            <ac:spMk id="7" creationId="{9CDB5D55-EA25-744F-B840-F116EE84BE03}"/>
          </ac:spMkLst>
        </pc:spChg>
      </pc:sldChg>
      <pc:sldChg chg="modSp add mod modNotesTx">
        <pc:chgData name="Shyam Sunder Nayar" userId="b1db7c4d-3a5b-4698-bcee-2577843420fb" providerId="ADAL" clId="{AB64C28D-76DD-4A53-9F29-FB8B02F228E7}" dt="2022-10-31T06:58:40.392" v="3845" actId="6549"/>
        <pc:sldMkLst>
          <pc:docMk/>
          <pc:sldMk cId="1137275577" sldId="312"/>
        </pc:sldMkLst>
        <pc:spChg chg="mod">
          <ac:chgData name="Shyam Sunder Nayar" userId="b1db7c4d-3a5b-4698-bcee-2577843420fb" providerId="ADAL" clId="{AB64C28D-76DD-4A53-9F29-FB8B02F228E7}" dt="2022-10-31T06:44:33.395" v="3759" actId="14100"/>
          <ac:spMkLst>
            <pc:docMk/>
            <pc:sldMk cId="1137275577" sldId="312"/>
            <ac:spMk id="2" creationId="{5331EFF5-7748-2C42-803D-523DF052F87E}"/>
          </ac:spMkLst>
        </pc:spChg>
        <pc:spChg chg="mod">
          <ac:chgData name="Shyam Sunder Nayar" userId="b1db7c4d-3a5b-4698-bcee-2577843420fb" providerId="ADAL" clId="{AB64C28D-76DD-4A53-9F29-FB8B02F228E7}" dt="2022-10-31T06:33:19.263" v="2514" actId="6549"/>
          <ac:spMkLst>
            <pc:docMk/>
            <pc:sldMk cId="1137275577" sldId="312"/>
            <ac:spMk id="7" creationId="{9CDB5D55-EA25-744F-B840-F116EE84BE03}"/>
          </ac:spMkLst>
        </pc:spChg>
      </pc:sldChg>
      <pc:sldChg chg="modSp add mod modNotesTx">
        <pc:chgData name="Shyam Sunder Nayar" userId="b1db7c4d-3a5b-4698-bcee-2577843420fb" providerId="ADAL" clId="{AB64C28D-76DD-4A53-9F29-FB8B02F228E7}" dt="2022-10-31T06:58:44.954" v="3846" actId="6549"/>
        <pc:sldMkLst>
          <pc:docMk/>
          <pc:sldMk cId="2575560142" sldId="313"/>
        </pc:sldMkLst>
        <pc:spChg chg="mod">
          <ac:chgData name="Shyam Sunder Nayar" userId="b1db7c4d-3a5b-4698-bcee-2577843420fb" providerId="ADAL" clId="{AB64C28D-76DD-4A53-9F29-FB8B02F228E7}" dt="2022-10-31T06:44:27.594" v="3758" actId="14100"/>
          <ac:spMkLst>
            <pc:docMk/>
            <pc:sldMk cId="2575560142" sldId="313"/>
            <ac:spMk id="2" creationId="{5331EFF5-7748-2C42-803D-523DF052F87E}"/>
          </ac:spMkLst>
        </pc:spChg>
        <pc:spChg chg="mod">
          <ac:chgData name="Shyam Sunder Nayar" userId="b1db7c4d-3a5b-4698-bcee-2577843420fb" providerId="ADAL" clId="{AB64C28D-76DD-4A53-9F29-FB8B02F228E7}" dt="2022-10-31T06:44:22.451" v="3757" actId="6549"/>
          <ac:spMkLst>
            <pc:docMk/>
            <pc:sldMk cId="2575560142" sldId="313"/>
            <ac:spMk id="7" creationId="{9CDB5D55-EA25-744F-B840-F116EE84BE03}"/>
          </ac:spMkLst>
        </pc:spChg>
      </pc:sldChg>
      <pc:sldChg chg="modSp add mod modNotesTx">
        <pc:chgData name="Shyam Sunder Nayar" userId="b1db7c4d-3a5b-4698-bcee-2577843420fb" providerId="ADAL" clId="{AB64C28D-76DD-4A53-9F29-FB8B02F228E7}" dt="2022-10-31T06:58:49.622" v="3847" actId="6549"/>
        <pc:sldMkLst>
          <pc:docMk/>
          <pc:sldMk cId="2907074460" sldId="314"/>
        </pc:sldMkLst>
        <pc:spChg chg="mod">
          <ac:chgData name="Shyam Sunder Nayar" userId="b1db7c4d-3a5b-4698-bcee-2577843420fb" providerId="ADAL" clId="{AB64C28D-76DD-4A53-9F29-FB8B02F228E7}" dt="2022-10-31T06:34:37.042" v="2649" actId="20577"/>
          <ac:spMkLst>
            <pc:docMk/>
            <pc:sldMk cId="2907074460" sldId="314"/>
            <ac:spMk id="2" creationId="{5331EFF5-7748-2C42-803D-523DF052F87E}"/>
          </ac:spMkLst>
        </pc:spChg>
        <pc:spChg chg="mod">
          <ac:chgData name="Shyam Sunder Nayar" userId="b1db7c4d-3a5b-4698-bcee-2577843420fb" providerId="ADAL" clId="{AB64C28D-76DD-4A53-9F29-FB8B02F228E7}" dt="2022-10-31T06:44:16.389" v="3756" actId="403"/>
          <ac:spMkLst>
            <pc:docMk/>
            <pc:sldMk cId="2907074460" sldId="314"/>
            <ac:spMk id="7" creationId="{9CDB5D55-EA25-744F-B840-F116EE84BE03}"/>
          </ac:spMkLst>
        </pc:spChg>
      </pc:sldChg>
      <pc:sldChg chg="modSp add mod modNotesTx">
        <pc:chgData name="Shyam Sunder Nayar" userId="b1db7c4d-3a5b-4698-bcee-2577843420fb" providerId="ADAL" clId="{AB64C28D-76DD-4A53-9F29-FB8B02F228E7}" dt="2022-10-31T06:58:53.945" v="3848" actId="6549"/>
        <pc:sldMkLst>
          <pc:docMk/>
          <pc:sldMk cId="3927185785" sldId="315"/>
        </pc:sldMkLst>
        <pc:spChg chg="mod">
          <ac:chgData name="Shyam Sunder Nayar" userId="b1db7c4d-3a5b-4698-bcee-2577843420fb" providerId="ADAL" clId="{AB64C28D-76DD-4A53-9F29-FB8B02F228E7}" dt="2022-10-31T06:44:05.762" v="3753" actId="1076"/>
          <ac:spMkLst>
            <pc:docMk/>
            <pc:sldMk cId="3927185785" sldId="315"/>
            <ac:spMk id="2" creationId="{5331EFF5-7748-2C42-803D-523DF052F87E}"/>
          </ac:spMkLst>
        </pc:spChg>
        <pc:spChg chg="mod">
          <ac:chgData name="Shyam Sunder Nayar" userId="b1db7c4d-3a5b-4698-bcee-2577843420fb" providerId="ADAL" clId="{AB64C28D-76DD-4A53-9F29-FB8B02F228E7}" dt="2022-10-31T06:36:29.228" v="2826" actId="20577"/>
          <ac:spMkLst>
            <pc:docMk/>
            <pc:sldMk cId="3927185785" sldId="315"/>
            <ac:spMk id="7" creationId="{9CDB5D55-EA25-744F-B840-F116EE84BE03}"/>
          </ac:spMkLst>
        </pc:spChg>
      </pc:sldChg>
      <pc:sldChg chg="modSp add mod modNotesTx">
        <pc:chgData name="Shyam Sunder Nayar" userId="b1db7c4d-3a5b-4698-bcee-2577843420fb" providerId="ADAL" clId="{AB64C28D-76DD-4A53-9F29-FB8B02F228E7}" dt="2022-10-31T07:03:20.969" v="3860" actId="403"/>
        <pc:sldMkLst>
          <pc:docMk/>
          <pc:sldMk cId="3487461135" sldId="316"/>
        </pc:sldMkLst>
        <pc:spChg chg="mod">
          <ac:chgData name="Shyam Sunder Nayar" userId="b1db7c4d-3a5b-4698-bcee-2577843420fb" providerId="ADAL" clId="{AB64C28D-76DD-4A53-9F29-FB8B02F228E7}" dt="2022-10-31T06:37:08.608" v="2903" actId="27636"/>
          <ac:spMkLst>
            <pc:docMk/>
            <pc:sldMk cId="3487461135" sldId="316"/>
            <ac:spMk id="2" creationId="{5331EFF5-7748-2C42-803D-523DF052F87E}"/>
          </ac:spMkLst>
        </pc:spChg>
        <pc:spChg chg="mod">
          <ac:chgData name="Shyam Sunder Nayar" userId="b1db7c4d-3a5b-4698-bcee-2577843420fb" providerId="ADAL" clId="{AB64C28D-76DD-4A53-9F29-FB8B02F228E7}" dt="2022-10-31T07:03:20.969" v="3860" actId="403"/>
          <ac:spMkLst>
            <pc:docMk/>
            <pc:sldMk cId="3487461135" sldId="316"/>
            <ac:spMk id="7" creationId="{9CDB5D55-EA25-744F-B840-F116EE84BE03}"/>
          </ac:spMkLst>
        </pc:spChg>
      </pc:sldChg>
      <pc:sldChg chg="modSp add mod modNotesTx">
        <pc:chgData name="Shyam Sunder Nayar" userId="b1db7c4d-3a5b-4698-bcee-2577843420fb" providerId="ADAL" clId="{AB64C28D-76DD-4A53-9F29-FB8B02F228E7}" dt="2022-10-31T07:03:15.254" v="3859" actId="14100"/>
        <pc:sldMkLst>
          <pc:docMk/>
          <pc:sldMk cId="501371474" sldId="317"/>
        </pc:sldMkLst>
        <pc:spChg chg="mod">
          <ac:chgData name="Shyam Sunder Nayar" userId="b1db7c4d-3a5b-4698-bcee-2577843420fb" providerId="ADAL" clId="{AB64C28D-76DD-4A53-9F29-FB8B02F228E7}" dt="2022-10-31T06:38:35.456" v="3044" actId="27636"/>
          <ac:spMkLst>
            <pc:docMk/>
            <pc:sldMk cId="501371474" sldId="317"/>
            <ac:spMk id="2" creationId="{5331EFF5-7748-2C42-803D-523DF052F87E}"/>
          </ac:spMkLst>
        </pc:spChg>
        <pc:spChg chg="mod">
          <ac:chgData name="Shyam Sunder Nayar" userId="b1db7c4d-3a5b-4698-bcee-2577843420fb" providerId="ADAL" clId="{AB64C28D-76DD-4A53-9F29-FB8B02F228E7}" dt="2022-10-31T07:03:15.254" v="3859" actId="14100"/>
          <ac:spMkLst>
            <pc:docMk/>
            <pc:sldMk cId="501371474" sldId="317"/>
            <ac:spMk id="7" creationId="{9CDB5D55-EA25-744F-B840-F116EE84BE03}"/>
          </ac:spMkLst>
        </pc:spChg>
      </pc:sldChg>
      <pc:sldChg chg="modSp add mod modNotesTx">
        <pc:chgData name="Shyam Sunder Nayar" userId="b1db7c4d-3a5b-4698-bcee-2577843420fb" providerId="ADAL" clId="{AB64C28D-76DD-4A53-9F29-FB8B02F228E7}" dt="2022-10-31T07:02:15.672" v="3851" actId="6549"/>
        <pc:sldMkLst>
          <pc:docMk/>
          <pc:sldMk cId="200282833" sldId="318"/>
        </pc:sldMkLst>
        <pc:spChg chg="mod">
          <ac:chgData name="Shyam Sunder Nayar" userId="b1db7c4d-3a5b-4698-bcee-2577843420fb" providerId="ADAL" clId="{AB64C28D-76DD-4A53-9F29-FB8B02F228E7}" dt="2022-10-31T06:39:53.576" v="3136" actId="20577"/>
          <ac:spMkLst>
            <pc:docMk/>
            <pc:sldMk cId="200282833" sldId="318"/>
            <ac:spMk id="2" creationId="{5331EFF5-7748-2C42-803D-523DF052F87E}"/>
          </ac:spMkLst>
        </pc:spChg>
        <pc:spChg chg="mod">
          <ac:chgData name="Shyam Sunder Nayar" userId="b1db7c4d-3a5b-4698-bcee-2577843420fb" providerId="ADAL" clId="{AB64C28D-76DD-4A53-9F29-FB8B02F228E7}" dt="2022-10-31T06:41:55.905" v="3599" actId="1035"/>
          <ac:spMkLst>
            <pc:docMk/>
            <pc:sldMk cId="200282833" sldId="318"/>
            <ac:spMk id="7" creationId="{9CDB5D55-EA25-744F-B840-F116EE84BE03}"/>
          </ac:spMkLst>
        </pc:spChg>
      </pc:sldChg>
      <pc:sldChg chg="modSp add mod modNotesTx">
        <pc:chgData name="Shyam Sunder Nayar" userId="b1db7c4d-3a5b-4698-bcee-2577843420fb" providerId="ADAL" clId="{AB64C28D-76DD-4A53-9F29-FB8B02F228E7}" dt="2022-10-31T07:02:19.591" v="3852" actId="6549"/>
        <pc:sldMkLst>
          <pc:docMk/>
          <pc:sldMk cId="1973078513" sldId="319"/>
        </pc:sldMkLst>
        <pc:spChg chg="mod">
          <ac:chgData name="Shyam Sunder Nayar" userId="b1db7c4d-3a5b-4698-bcee-2577843420fb" providerId="ADAL" clId="{AB64C28D-76DD-4A53-9F29-FB8B02F228E7}" dt="2022-10-31T06:42:48.057" v="3702" actId="1076"/>
          <ac:spMkLst>
            <pc:docMk/>
            <pc:sldMk cId="1973078513" sldId="319"/>
            <ac:spMk id="2" creationId="{5331EFF5-7748-2C42-803D-523DF052F87E}"/>
          </ac:spMkLst>
        </pc:spChg>
        <pc:spChg chg="mod">
          <ac:chgData name="Shyam Sunder Nayar" userId="b1db7c4d-3a5b-4698-bcee-2577843420fb" providerId="ADAL" clId="{AB64C28D-76DD-4A53-9F29-FB8B02F228E7}" dt="2022-10-31T06:42:40.789" v="3700" actId="6549"/>
          <ac:spMkLst>
            <pc:docMk/>
            <pc:sldMk cId="1973078513" sldId="319"/>
            <ac:spMk id="7" creationId="{9CDB5D55-EA25-744F-B840-F116EE84BE03}"/>
          </ac:spMkLst>
        </pc:spChg>
      </pc:sldChg>
      <pc:sldChg chg="modSp add del mod modNotesTx">
        <pc:chgData name="Shyam Sunder Nayar" userId="b1db7c4d-3a5b-4698-bcee-2577843420fb" providerId="ADAL" clId="{AB64C28D-76DD-4A53-9F29-FB8B02F228E7}" dt="2022-10-31T13:55:35.374" v="3920" actId="47"/>
        <pc:sldMkLst>
          <pc:docMk/>
          <pc:sldMk cId="3746431116" sldId="320"/>
        </pc:sldMkLst>
        <pc:spChg chg="mod">
          <ac:chgData name="Shyam Sunder Nayar" userId="b1db7c4d-3a5b-4698-bcee-2577843420fb" providerId="ADAL" clId="{AB64C28D-76DD-4A53-9F29-FB8B02F228E7}" dt="2022-10-31T06:43:16.069" v="3745" actId="20577"/>
          <ac:spMkLst>
            <pc:docMk/>
            <pc:sldMk cId="3746431116" sldId="320"/>
            <ac:spMk id="2" creationId="{5331EFF5-7748-2C42-803D-523DF052F87E}"/>
          </ac:spMkLst>
        </pc:spChg>
        <pc:spChg chg="mod">
          <ac:chgData name="Shyam Sunder Nayar" userId="b1db7c4d-3a5b-4698-bcee-2577843420fb" providerId="ADAL" clId="{AB64C28D-76DD-4A53-9F29-FB8B02F228E7}" dt="2022-10-31T06:43:08.244" v="3742" actId="6549"/>
          <ac:spMkLst>
            <pc:docMk/>
            <pc:sldMk cId="3746431116" sldId="320"/>
            <ac:spMk id="7" creationId="{9CDB5D55-EA25-744F-B840-F116EE84BE03}"/>
          </ac:spMkLst>
        </pc:spChg>
      </pc:sldChg>
      <pc:sldChg chg="add">
        <pc:chgData name="Shyam Sunder Nayar" userId="b1db7c4d-3a5b-4698-bcee-2577843420fb" providerId="ADAL" clId="{AB64C28D-76DD-4A53-9F29-FB8B02F228E7}" dt="2022-10-31T13:57:19.444" v="3922"/>
        <pc:sldMkLst>
          <pc:docMk/>
          <pc:sldMk cId="4234211498" sldId="320"/>
        </pc:sldMkLst>
      </pc:sldChg>
      <pc:sldChg chg="add del">
        <pc:chgData name="Shyam Sunder Nayar" userId="b1db7c4d-3a5b-4698-bcee-2577843420fb" providerId="ADAL" clId="{AB64C28D-76DD-4A53-9F29-FB8B02F228E7}" dt="2022-10-31T06:43:27.148" v="3746" actId="47"/>
        <pc:sldMkLst>
          <pc:docMk/>
          <pc:sldMk cId="1437771349" sldId="321"/>
        </pc:sldMkLst>
      </pc:sldChg>
      <pc:sldChg chg="add del">
        <pc:chgData name="Shyam Sunder Nayar" userId="b1db7c4d-3a5b-4698-bcee-2577843420fb" providerId="ADAL" clId="{AB64C28D-76DD-4A53-9F29-FB8B02F228E7}" dt="2022-10-31T06:43:27.148" v="3746" actId="47"/>
        <pc:sldMkLst>
          <pc:docMk/>
          <pc:sldMk cId="3829300327" sldId="32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2C983E-06BA-73EF-2F21-54F81B39AA0B}"/>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85429E25-868A-9D9E-197D-AEA46D59388A}"/>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05843DD-9A18-490C-A2D9-DDFD9EE55790}" type="datetimeFigureOut">
              <a:rPr lang="en-IN" smtClean="0"/>
              <a:t>31-10-2022</a:t>
            </a:fld>
            <a:endParaRPr lang="en-IN"/>
          </a:p>
        </p:txBody>
      </p:sp>
      <p:sp>
        <p:nvSpPr>
          <p:cNvPr id="4" name="Footer Placeholder 3">
            <a:extLst>
              <a:ext uri="{FF2B5EF4-FFF2-40B4-BE49-F238E27FC236}">
                <a16:creationId xmlns:a16="http://schemas.microsoft.com/office/drawing/2014/main" id="{5DA88166-A6D2-D24F-176D-69891D1D2E24}"/>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A29A17A8-D53A-446F-BAA0-FB4917804188}"/>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663B4B2-A09E-4858-8BEC-FA9403D537A9}" type="slidenum">
              <a:rPr lang="en-IN" smtClean="0"/>
              <a:t>‹#›</a:t>
            </a:fld>
            <a:endParaRPr lang="en-IN"/>
          </a:p>
        </p:txBody>
      </p:sp>
    </p:spTree>
    <p:extLst>
      <p:ext uri="{BB962C8B-B14F-4D97-AF65-F5344CB8AC3E}">
        <p14:creationId xmlns:p14="http://schemas.microsoft.com/office/powerpoint/2010/main" val="2948385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1630135-E107-4BFA-AC06-E3F976BF8442}" type="datetimeFigureOut">
              <a:rPr lang="nb-NO" smtClean="0"/>
              <a:t>31.10.2022</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BEC352A-0811-443F-B426-1B287F39BA79}" type="slidenum">
              <a:rPr lang="nb-NO" smtClean="0"/>
              <a:t>‹#›</a:t>
            </a:fld>
            <a:endParaRPr lang="nb-NO"/>
          </a:p>
        </p:txBody>
      </p:sp>
    </p:spTree>
    <p:extLst>
      <p:ext uri="{BB962C8B-B14F-4D97-AF65-F5344CB8AC3E}">
        <p14:creationId xmlns:p14="http://schemas.microsoft.com/office/powerpoint/2010/main" val="3550480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2000" dirty="0"/>
              <a:t>We have now come to the presentation of the case study of Indian seeds legislation, which is a central part of the suitable seeds project.</a:t>
            </a:r>
          </a:p>
        </p:txBody>
      </p:sp>
      <p:sp>
        <p:nvSpPr>
          <p:cNvPr id="4" name="Plassholder for lysbildenummer 3"/>
          <p:cNvSpPr>
            <a:spLocks noGrp="1"/>
          </p:cNvSpPr>
          <p:nvPr>
            <p:ph type="sldNum" sz="quarter" idx="5"/>
          </p:nvPr>
        </p:nvSpPr>
        <p:spPr/>
        <p:txBody>
          <a:bodyPr/>
          <a:lstStyle/>
          <a:p>
            <a:fld id="{9BEC352A-0811-443F-B426-1B287F39BA79}" type="slidenum">
              <a:rPr lang="nb-NO" smtClean="0"/>
              <a:t>1</a:t>
            </a:fld>
            <a:endParaRPr lang="nb-NO"/>
          </a:p>
        </p:txBody>
      </p:sp>
      <p:pic>
        <p:nvPicPr>
          <p:cNvPr id="8" name="Picture 7" descr="Arrow&#10;&#10;Description automatically generated">
            <a:extLst>
              <a:ext uri="{FF2B5EF4-FFF2-40B4-BE49-F238E27FC236}">
                <a16:creationId xmlns:a16="http://schemas.microsoft.com/office/drawing/2014/main" id="{41F277FD-382C-CB6B-5674-2E022E4453EE}"/>
              </a:ext>
            </a:extLst>
          </p:cNvPr>
          <p:cNvPicPr>
            <a:picLocks noChangeAspect="1"/>
          </p:cNvPicPr>
          <p:nvPr/>
        </p:nvPicPr>
        <p:blipFill>
          <a:blip r:embed="rId3"/>
          <a:stretch>
            <a:fillRect/>
          </a:stretch>
        </p:blipFill>
        <p:spPr>
          <a:xfrm>
            <a:off x="4950801" y="4102787"/>
            <a:ext cx="1159293" cy="469375"/>
          </a:xfrm>
          <a:prstGeom prst="rect">
            <a:avLst/>
          </a:prstGeom>
        </p:spPr>
      </p:pic>
    </p:spTree>
    <p:extLst>
      <p:ext uri="{BB962C8B-B14F-4D97-AF65-F5344CB8AC3E}">
        <p14:creationId xmlns:p14="http://schemas.microsoft.com/office/powerpoint/2010/main" val="323950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70762" y="4762500"/>
            <a:ext cx="6462719" cy="4889500"/>
          </a:xfrm>
        </p:spPr>
        <p:txBody>
          <a:bodyPr/>
          <a:lstStyle/>
          <a:p>
            <a:endParaRPr lang="nb-NO"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10</a:t>
            </a:fld>
            <a:endParaRPr lang="nb-NO" dirty="0"/>
          </a:p>
        </p:txBody>
      </p:sp>
    </p:spTree>
    <p:extLst>
      <p:ext uri="{BB962C8B-B14F-4D97-AF65-F5344CB8AC3E}">
        <p14:creationId xmlns:p14="http://schemas.microsoft.com/office/powerpoint/2010/main" val="2745531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70762" y="4762500"/>
            <a:ext cx="6462719" cy="4889500"/>
          </a:xfrm>
        </p:spPr>
        <p:txBody>
          <a:bodyPr/>
          <a:lstStyle/>
          <a:p>
            <a:endParaRPr lang="nb-NO"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11</a:t>
            </a:fld>
            <a:endParaRPr lang="nb-NO" dirty="0"/>
          </a:p>
        </p:txBody>
      </p:sp>
    </p:spTree>
    <p:extLst>
      <p:ext uri="{BB962C8B-B14F-4D97-AF65-F5344CB8AC3E}">
        <p14:creationId xmlns:p14="http://schemas.microsoft.com/office/powerpoint/2010/main" val="986115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70762" y="4762500"/>
            <a:ext cx="6462719" cy="4889500"/>
          </a:xfrm>
        </p:spPr>
        <p:txBody>
          <a:bodyPr/>
          <a:lstStyle/>
          <a:p>
            <a:endParaRPr lang="nb-NO"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12</a:t>
            </a:fld>
            <a:endParaRPr lang="nb-NO" dirty="0"/>
          </a:p>
        </p:txBody>
      </p:sp>
    </p:spTree>
    <p:extLst>
      <p:ext uri="{BB962C8B-B14F-4D97-AF65-F5344CB8AC3E}">
        <p14:creationId xmlns:p14="http://schemas.microsoft.com/office/powerpoint/2010/main" val="133364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70762" y="4762500"/>
            <a:ext cx="6462719" cy="4889500"/>
          </a:xfrm>
        </p:spPr>
        <p:txBody>
          <a:bodyPr/>
          <a:lstStyle/>
          <a:p>
            <a:endParaRPr lang="nb-NO"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13</a:t>
            </a:fld>
            <a:endParaRPr lang="nb-NO" dirty="0"/>
          </a:p>
        </p:txBody>
      </p:sp>
    </p:spTree>
    <p:extLst>
      <p:ext uri="{BB962C8B-B14F-4D97-AF65-F5344CB8AC3E}">
        <p14:creationId xmlns:p14="http://schemas.microsoft.com/office/powerpoint/2010/main" val="2866235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70762" y="4762500"/>
            <a:ext cx="6462719" cy="4889500"/>
          </a:xfrm>
        </p:spPr>
        <p:txBody>
          <a:bodyPr/>
          <a:lstStyle/>
          <a:p>
            <a:endParaRPr lang="nb-NO"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14</a:t>
            </a:fld>
            <a:endParaRPr lang="nb-NO" dirty="0"/>
          </a:p>
        </p:txBody>
      </p:sp>
    </p:spTree>
    <p:extLst>
      <p:ext uri="{BB962C8B-B14F-4D97-AF65-F5344CB8AC3E}">
        <p14:creationId xmlns:p14="http://schemas.microsoft.com/office/powerpoint/2010/main" val="710426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70762" y="4762500"/>
            <a:ext cx="6462719" cy="4889500"/>
          </a:xfrm>
        </p:spPr>
        <p:txBody>
          <a:bodyPr/>
          <a:lstStyle/>
          <a:p>
            <a:endParaRPr lang="nb-NO"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15</a:t>
            </a:fld>
            <a:endParaRPr lang="nb-NO" dirty="0"/>
          </a:p>
        </p:txBody>
      </p:sp>
    </p:spTree>
    <p:extLst>
      <p:ext uri="{BB962C8B-B14F-4D97-AF65-F5344CB8AC3E}">
        <p14:creationId xmlns:p14="http://schemas.microsoft.com/office/powerpoint/2010/main" val="3302920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70762" y="4762500"/>
            <a:ext cx="6462719" cy="4889500"/>
          </a:xfrm>
        </p:spPr>
        <p:txBody>
          <a:bodyPr/>
          <a:lstStyle/>
          <a:p>
            <a:endParaRPr lang="nb-NO"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16</a:t>
            </a:fld>
            <a:endParaRPr lang="nb-NO" dirty="0"/>
          </a:p>
        </p:txBody>
      </p:sp>
    </p:spTree>
    <p:extLst>
      <p:ext uri="{BB962C8B-B14F-4D97-AF65-F5344CB8AC3E}">
        <p14:creationId xmlns:p14="http://schemas.microsoft.com/office/powerpoint/2010/main" val="2070686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70762" y="4762500"/>
            <a:ext cx="6462719" cy="4889500"/>
          </a:xfrm>
        </p:spPr>
        <p:txBody>
          <a:bodyPr/>
          <a:lstStyle/>
          <a:p>
            <a:endParaRPr lang="nb-NO"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17</a:t>
            </a:fld>
            <a:endParaRPr lang="nb-NO" dirty="0"/>
          </a:p>
        </p:txBody>
      </p:sp>
    </p:spTree>
    <p:extLst>
      <p:ext uri="{BB962C8B-B14F-4D97-AF65-F5344CB8AC3E}">
        <p14:creationId xmlns:p14="http://schemas.microsoft.com/office/powerpoint/2010/main" val="104020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70762" y="4762500"/>
            <a:ext cx="6462719" cy="4889500"/>
          </a:xfrm>
        </p:spPr>
        <p:txBody>
          <a:bodyPr/>
          <a:lstStyle/>
          <a:p>
            <a:endParaRPr lang="nb-NO"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18</a:t>
            </a:fld>
            <a:endParaRPr lang="nb-NO" dirty="0"/>
          </a:p>
        </p:txBody>
      </p:sp>
    </p:spTree>
    <p:extLst>
      <p:ext uri="{BB962C8B-B14F-4D97-AF65-F5344CB8AC3E}">
        <p14:creationId xmlns:p14="http://schemas.microsoft.com/office/powerpoint/2010/main" val="3218854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70762" y="4762500"/>
            <a:ext cx="6462719" cy="4889500"/>
          </a:xfrm>
        </p:spPr>
        <p:txBody>
          <a:bodyPr/>
          <a:lstStyle/>
          <a:p>
            <a:endParaRPr lang="nb-NO"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19</a:t>
            </a:fld>
            <a:endParaRPr lang="nb-NO" dirty="0"/>
          </a:p>
        </p:txBody>
      </p:sp>
    </p:spTree>
    <p:extLst>
      <p:ext uri="{BB962C8B-B14F-4D97-AF65-F5344CB8AC3E}">
        <p14:creationId xmlns:p14="http://schemas.microsoft.com/office/powerpoint/2010/main" val="346457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18220" y="4777194"/>
            <a:ext cx="6462717" cy="4651389"/>
          </a:xfrm>
        </p:spPr>
        <p:txBody>
          <a:bodyPr/>
          <a:lstStyle/>
          <a:p>
            <a:r>
              <a:rPr lang="en-GB" sz="2400" dirty="0">
                <a:effectLst/>
                <a:latin typeface="Calibri" panose="020F0502020204030204" pitchFamily="34" charset="0"/>
                <a:ea typeface="Calibri" panose="020F0502020204030204" pitchFamily="34" charset="0"/>
                <a:cs typeface="Times New Roman" panose="02020603050405020304" pitchFamily="18" charset="0"/>
              </a:rPr>
              <a:t>The central question addressed in this study is: </a:t>
            </a:r>
          </a:p>
          <a:p>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How are seed policies in India affected by recent technological developments and international obligations stemming from trade and environmental regimes?</a:t>
            </a:r>
          </a:p>
          <a:p>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9BEC352A-0811-443F-B426-1B287F39BA79}" type="slidenum">
              <a:rPr lang="nb-NO" smtClean="0"/>
              <a:t>2</a:t>
            </a:fld>
            <a:endParaRPr lang="nb-NO"/>
          </a:p>
        </p:txBody>
      </p:sp>
    </p:spTree>
    <p:extLst>
      <p:ext uri="{BB962C8B-B14F-4D97-AF65-F5344CB8AC3E}">
        <p14:creationId xmlns:p14="http://schemas.microsoft.com/office/powerpoint/2010/main" val="490407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70762" y="4762500"/>
            <a:ext cx="6462719" cy="4889500"/>
          </a:xfrm>
        </p:spPr>
        <p:txBody>
          <a:bodyPr/>
          <a:lstStyle/>
          <a:p>
            <a:endParaRPr lang="nb-NO"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20</a:t>
            </a:fld>
            <a:endParaRPr lang="nb-NO" dirty="0"/>
          </a:p>
        </p:txBody>
      </p:sp>
    </p:spTree>
    <p:extLst>
      <p:ext uri="{BB962C8B-B14F-4D97-AF65-F5344CB8AC3E}">
        <p14:creationId xmlns:p14="http://schemas.microsoft.com/office/powerpoint/2010/main" val="2748430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70762" y="4762500"/>
            <a:ext cx="6462719" cy="4889500"/>
          </a:xfrm>
        </p:spPr>
        <p:txBody>
          <a:bodyPr/>
          <a:lstStyle/>
          <a:p>
            <a:endParaRPr lang="nb-NO"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21</a:t>
            </a:fld>
            <a:endParaRPr lang="nb-NO" dirty="0"/>
          </a:p>
        </p:txBody>
      </p:sp>
    </p:spTree>
    <p:extLst>
      <p:ext uri="{BB962C8B-B14F-4D97-AF65-F5344CB8AC3E}">
        <p14:creationId xmlns:p14="http://schemas.microsoft.com/office/powerpoint/2010/main" val="4198764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70762" y="4762500"/>
            <a:ext cx="6462719" cy="4889500"/>
          </a:xfrm>
        </p:spPr>
        <p:txBody>
          <a:bodyPr/>
          <a:lstStyle/>
          <a:p>
            <a:endParaRPr lang="nb-NO"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22</a:t>
            </a:fld>
            <a:endParaRPr lang="nb-NO" dirty="0"/>
          </a:p>
        </p:txBody>
      </p:sp>
    </p:spTree>
    <p:extLst>
      <p:ext uri="{BB962C8B-B14F-4D97-AF65-F5344CB8AC3E}">
        <p14:creationId xmlns:p14="http://schemas.microsoft.com/office/powerpoint/2010/main" val="2099179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70762" y="4762500"/>
            <a:ext cx="6462719" cy="4889500"/>
          </a:xfrm>
        </p:spPr>
        <p:txBody>
          <a:bodyPr/>
          <a:lstStyle/>
          <a:p>
            <a:endParaRPr lang="nb-NO"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23</a:t>
            </a:fld>
            <a:endParaRPr lang="nb-NO" dirty="0"/>
          </a:p>
        </p:txBody>
      </p:sp>
    </p:spTree>
    <p:extLst>
      <p:ext uri="{BB962C8B-B14F-4D97-AF65-F5344CB8AC3E}">
        <p14:creationId xmlns:p14="http://schemas.microsoft.com/office/powerpoint/2010/main" val="815564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70762" y="4762500"/>
            <a:ext cx="6462719" cy="4889500"/>
          </a:xfrm>
        </p:spPr>
        <p:txBody>
          <a:bodyPr/>
          <a:lstStyle/>
          <a:p>
            <a:endParaRPr lang="nb-NO"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24</a:t>
            </a:fld>
            <a:endParaRPr lang="nb-NO" dirty="0"/>
          </a:p>
        </p:txBody>
      </p:sp>
    </p:spTree>
    <p:extLst>
      <p:ext uri="{BB962C8B-B14F-4D97-AF65-F5344CB8AC3E}">
        <p14:creationId xmlns:p14="http://schemas.microsoft.com/office/powerpoint/2010/main" val="759634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63032" y="4777194"/>
            <a:ext cx="6422065" cy="4962229"/>
          </a:xfrm>
        </p:spPr>
        <p:txBody>
          <a:bodyPr/>
          <a:lstStyle/>
          <a:p>
            <a:pPr marL="228600" indent="-228600">
              <a:lnSpc>
                <a:spcPct val="90000"/>
              </a:lnSpc>
              <a:defRPr/>
            </a:pPr>
            <a:r>
              <a:rPr lang="en-US" sz="1800" dirty="0"/>
              <a:t>The relevance of our projects on agriculture development and seed legislation is based the following observations:</a:t>
            </a:r>
          </a:p>
          <a:p>
            <a:pPr marL="228600" indent="-228600">
              <a:lnSpc>
                <a:spcPct val="90000"/>
              </a:lnSpc>
              <a:defRPr/>
            </a:pPr>
            <a:r>
              <a:rPr lang="en-US" sz="1800" u="sng" dirty="0"/>
              <a:t>The goals for state agriculture </a:t>
            </a:r>
            <a:r>
              <a:rPr lang="en-US" sz="1800" dirty="0"/>
              <a:t>are to safeguard traditional and local knowledge, and to enhance sustainable management and innovation. </a:t>
            </a:r>
          </a:p>
          <a:p>
            <a:pPr marL="228600" indent="-228600">
              <a:lnSpc>
                <a:spcPct val="90000"/>
              </a:lnSpc>
              <a:defRPr/>
            </a:pPr>
            <a:r>
              <a:rPr lang="en-US" sz="1800" u="sng" dirty="0"/>
              <a:t>For the sector itself, there are two central and partly diverging goals linked to genetic resources:</a:t>
            </a:r>
          </a:p>
          <a:p>
            <a:pPr marL="228600" indent="-228600">
              <a:lnSpc>
                <a:spcPct val="90000"/>
              </a:lnSpc>
              <a:buFontTx/>
              <a:buAutoNum type="arabicPeriod"/>
              <a:defRPr/>
            </a:pPr>
            <a:r>
              <a:rPr lang="en-US" sz="1800" dirty="0"/>
              <a:t>Private breeders may need legal protection of their genetic material in order to assure economic returns on their investments in improvements in breeding. This may restrict access to breeding material for others.  </a:t>
            </a:r>
          </a:p>
          <a:p>
            <a:pPr marL="228600" indent="-228600">
              <a:lnSpc>
                <a:spcPct val="90000"/>
              </a:lnSpc>
              <a:buFontTx/>
              <a:buAutoNum type="arabicPeriod"/>
              <a:defRPr/>
            </a:pPr>
            <a:r>
              <a:rPr lang="en-US" sz="1800" dirty="0"/>
              <a:t>At the same time, farmers and breeders need affordable access to genetic material, for food production and for continued upgrading, breeding and innovation.</a:t>
            </a:r>
          </a:p>
          <a:p>
            <a:pPr>
              <a:lnSpc>
                <a:spcPct val="90000"/>
              </a:lnSpc>
              <a:defRPr/>
            </a:pPr>
            <a:r>
              <a:rPr lang="en-US" sz="1800" dirty="0"/>
              <a:t>This leads to the question of: </a:t>
            </a:r>
            <a:r>
              <a:rPr lang="en-US" sz="1800" u="sng" dirty="0"/>
              <a:t>How can a balance be achieved between the need for legal protection of and access to breeding material </a:t>
            </a:r>
            <a:r>
              <a:rPr lang="en-US" sz="1800" dirty="0"/>
              <a:t>– this balance is important for reaching the goals of equity, access, innovation and food security</a:t>
            </a:r>
            <a:r>
              <a:rPr lang="nb-NO" sz="1800" dirty="0"/>
              <a:t>. </a:t>
            </a:r>
            <a:r>
              <a:rPr lang="en-GB" sz="1800" dirty="0"/>
              <a:t>How does seeds legislation developing in India respond to this dilemma?</a:t>
            </a:r>
          </a:p>
          <a:p>
            <a:pPr>
              <a:lnSpc>
                <a:spcPct val="90000"/>
              </a:lnSpc>
              <a:defRPr/>
            </a:pPr>
            <a:endParaRPr lang="en-GB" sz="1800" dirty="0"/>
          </a:p>
          <a:p>
            <a:pPr marL="228600" indent="-228600">
              <a:lnSpc>
                <a:spcPct val="90000"/>
              </a:lnSpc>
              <a:defRPr/>
            </a:pPr>
            <a:endParaRPr lang="nb-NO" sz="1800"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25</a:t>
            </a:fld>
            <a:endParaRPr lang="nb-NO"/>
          </a:p>
        </p:txBody>
      </p:sp>
    </p:spTree>
    <p:extLst>
      <p:ext uri="{BB962C8B-B14F-4D97-AF65-F5344CB8AC3E}">
        <p14:creationId xmlns:p14="http://schemas.microsoft.com/office/powerpoint/2010/main" val="2192591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64783" y="4591050"/>
            <a:ext cx="6491198" cy="4933950"/>
          </a:xfrm>
        </p:spPr>
        <p:txBody>
          <a:bodyPr/>
          <a:lstStyle/>
          <a:p>
            <a:r>
              <a:rPr lang="en-GB" sz="1400" dirty="0">
                <a:effectLst/>
                <a:ea typeface="Calibri" panose="020F0502020204030204" pitchFamily="34" charset="0"/>
                <a:cs typeface="Times New Roman" panose="02020603050405020304" pitchFamily="18" charset="0"/>
              </a:rPr>
              <a:t>The ABS legislation could diverge from obligations relating to the FAO MLS and Plant Treaty. </a:t>
            </a:r>
            <a:r>
              <a:rPr lang="en-GB" sz="1400" dirty="0">
                <a:ea typeface="Calibri" panose="020F0502020204030204" pitchFamily="34" charset="0"/>
                <a:cs typeface="Times New Roman" panose="02020603050405020304" pitchFamily="18" charset="0"/>
              </a:rPr>
              <a:t>Official records show that few companies share their profits as per ABS guidelines or FAO SMTA guidelines. It is still early days to assess whether foreign corporations will comply with benefit sharing. </a:t>
            </a:r>
          </a:p>
          <a:p>
            <a:r>
              <a:rPr lang="en-GB" sz="1400" dirty="0">
                <a:effectLst/>
                <a:ea typeface="Calibri" panose="020F0502020204030204" pitchFamily="34" charset="0"/>
                <a:cs typeface="Times New Roman" panose="02020603050405020304" pitchFamily="18" charset="0"/>
              </a:rPr>
              <a:t>Regarding the FAO Plant Treaty, it is an empirical question whether SMTAs could play a role in ensuring rights and access to seeds in India by preventing foreign corporations from patenting the material. India has not agreed to expand the MLS outside of the Annex 1 crops; the Global South distrusts expansion</a:t>
            </a:r>
            <a:r>
              <a:rPr lang="en-GB" sz="1400" dirty="0">
                <a:ea typeface="Calibri" panose="020F0502020204030204" pitchFamily="34" charset="0"/>
                <a:cs typeface="Times New Roman" panose="02020603050405020304" pitchFamily="18" charset="0"/>
              </a:rPr>
              <a:t>.</a:t>
            </a:r>
          </a:p>
          <a:p>
            <a:pPr>
              <a:lnSpc>
                <a:spcPct val="115000"/>
              </a:lnSpc>
              <a:spcAft>
                <a:spcPts val="600"/>
              </a:spcAft>
            </a:pPr>
            <a:r>
              <a:rPr lang="en-GB" sz="1400" dirty="0">
                <a:effectLst/>
                <a:ea typeface="Calibri" panose="020F0502020204030204" pitchFamily="34" charset="0"/>
                <a:cs typeface="Times New Roman" panose="02020603050405020304" pitchFamily="18" charset="0"/>
              </a:rPr>
              <a:t>The global agricultural research system aims to build mutual trust and collaboration, with sharing of germplasm and knowledge across international boundaries. Today, research funding is shifting from public to private sector, and we see complex legislation on germplasm exchange: new challenges may emerge. The CBD and FAO aim to promote fair exchange of germplasm, but could also complicate the exchange process. There is a need for balanced policies that benefit farmers, while respecting breeders’ need for revenues (breeders’ and patent rights). Many nations are adopting patent rights to basic research and genetic material, hoping that this can bring additional sources of funding for R&amp;D, now that governmental financial support is diminishing. Technological innovations are costly, which in turn indicates the need for involving the private sector. Considerable caution is needed to bridge the divide between technology-rich and technology-poor countries. India seeds legislation responds to these dilemmas.</a:t>
            </a:r>
          </a:p>
          <a:p>
            <a:pPr>
              <a:lnSpc>
                <a:spcPct val="115000"/>
              </a:lnSpc>
              <a:spcAft>
                <a:spcPts val="600"/>
              </a:spcAft>
            </a:pPr>
            <a:endParaRPr lang="nb-NO" dirty="0">
              <a:effectLst/>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BB98EE15-C69C-4F41-9172-979E12251576}" type="slidenum">
              <a:rPr lang="nb-NO" smtClean="0"/>
              <a:t>26</a:t>
            </a:fld>
            <a:endParaRPr lang="nb-NO"/>
          </a:p>
        </p:txBody>
      </p:sp>
    </p:spTree>
    <p:extLst>
      <p:ext uri="{BB962C8B-B14F-4D97-AF65-F5344CB8AC3E}">
        <p14:creationId xmlns:p14="http://schemas.microsoft.com/office/powerpoint/2010/main" val="922430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70762" y="4762500"/>
            <a:ext cx="6462719" cy="4889500"/>
          </a:xfrm>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Our study is multidisciplinary, drawing on political science, plant breeding and genetics. The bulk of our empirical data concerns technological developments in plant breeding and their interpretation, based on the authors' experiences from their own work in plant breeding.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Our analytical approaches derive from international relations theories on the interaction between international and national policies.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Some scholars of international relations have emphasized that the complexity and fragmentation observed in the global governance of seeds may increase conflicts and give greater leverage to powerful actors. </a:t>
            </a:r>
            <a:r>
              <a:rPr lang="en-GB" sz="1800" dirty="0">
                <a:latin typeface="Calibri" panose="020F0502020204030204" pitchFamily="34" charset="0"/>
                <a:cs typeface="Times New Roman" panose="02020603050405020304" pitchFamily="18" charset="0"/>
              </a:rPr>
              <a:t>Technological developments stimulate IPR among dominating actors in the seeds industry.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Other scholars perceive regime complexity as leading towards cooperation and synergy through the harmonizing effect of norms and an agreed division of labour in global governance. </a:t>
            </a:r>
            <a:r>
              <a:rPr lang="en-GB" sz="1800" dirty="0">
                <a:latin typeface="Calibri" panose="020F0502020204030204" pitchFamily="34" charset="0"/>
                <a:cs typeface="Times New Roman" panose="02020603050405020304" pitchFamily="18" charset="0"/>
              </a:rPr>
              <a:t>International norms favour benefit sharing in seeds exchange.</a:t>
            </a:r>
            <a:endParaRPr lang="nb-NO"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27</a:t>
            </a:fld>
            <a:endParaRPr lang="nb-NO" dirty="0"/>
          </a:p>
        </p:txBody>
      </p:sp>
    </p:spTree>
    <p:extLst>
      <p:ext uri="{BB962C8B-B14F-4D97-AF65-F5344CB8AC3E}">
        <p14:creationId xmlns:p14="http://schemas.microsoft.com/office/powerpoint/2010/main" val="710426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44492" y="4777194"/>
            <a:ext cx="6554666" cy="4991194"/>
          </a:xfrm>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We look at domestic regulations deriving from internationally agreed objectives for governance and equity in transactions with seeds for food security. National policies may be partly designed to comply with the norms and principles of global treaties – designed to govern international transactions with seeds.</a:t>
            </a:r>
          </a:p>
          <a:p>
            <a:r>
              <a:rPr lang="en-GB" sz="1800" dirty="0">
                <a:latin typeface="Calibri" panose="020F0502020204030204" pitchFamily="34" charset="0"/>
                <a:ea typeface="Calibri" panose="020F0502020204030204" pitchFamily="34" charset="0"/>
                <a:cs typeface="Times New Roman" panose="02020603050405020304" pitchFamily="18" charset="0"/>
              </a:rPr>
              <a:t>T</a:t>
            </a:r>
            <a:r>
              <a:rPr lang="en-GB" sz="1800" dirty="0">
                <a:effectLst/>
                <a:latin typeface="Calibri" panose="020F0502020204030204" pitchFamily="34" charset="0"/>
                <a:ea typeface="Calibri" panose="020F0502020204030204" pitchFamily="34" charset="0"/>
                <a:cs typeface="Times New Roman" panose="02020603050405020304" pitchFamily="18" charset="0"/>
              </a:rPr>
              <a:t>he FAO International Treaty on Plant Genetic Resources for Food and Agriculture (the Plant Treaty): the FAO Multilateral System (MLS) aims to strengthen access to and exchange of seeds globally. Seeds from Annex 1 plants, which are in the public domain, are to be deposited in the FAO MLS of international gene banks. </a:t>
            </a:r>
          </a:p>
          <a:p>
            <a:r>
              <a:rPr lang="en-GB" sz="1800" dirty="0">
                <a:latin typeface="Calibri" panose="020F0502020204030204" pitchFamily="34" charset="0"/>
                <a:ea typeface="Calibri" panose="020F0502020204030204" pitchFamily="34" charset="0"/>
                <a:cs typeface="Times New Roman" panose="02020603050405020304" pitchFamily="18" charset="0"/>
              </a:rPr>
              <a:t>T</a:t>
            </a:r>
            <a:r>
              <a:rPr lang="en-GB" sz="1800" dirty="0">
                <a:effectLst/>
                <a:latin typeface="Calibri" panose="020F0502020204030204" pitchFamily="34" charset="0"/>
                <a:ea typeface="Calibri" panose="020F0502020204030204" pitchFamily="34" charset="0"/>
                <a:cs typeface="Times New Roman" panose="02020603050405020304" pitchFamily="18" charset="0"/>
              </a:rPr>
              <a:t>he Convention on Biological Diversity (CBD) with its access and benefit sharing (ABS) regime seeks to strengthen conservation, to strengthen equitable benefit sharing, and to reduce bio-piracy.</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 World Trade Organization and its Agreement on Trade-related aspects of Intellectual Property Rights (TRIPS) make it mandatory to strengthen and harmonize domestic patent and IPR legislation, also within the life sciences such as plant breeding. </a:t>
            </a:r>
          </a:p>
          <a:p>
            <a:endParaRPr lang="nb-NO"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28</a:t>
            </a:fld>
            <a:endParaRPr lang="nb-NO"/>
          </a:p>
        </p:txBody>
      </p:sp>
    </p:spTree>
    <p:extLst>
      <p:ext uri="{BB962C8B-B14F-4D97-AF65-F5344CB8AC3E}">
        <p14:creationId xmlns:p14="http://schemas.microsoft.com/office/powerpoint/2010/main" val="710426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44492" y="4777194"/>
            <a:ext cx="6554666" cy="4651390"/>
          </a:xfrm>
        </p:spPr>
        <p:txBody>
          <a:bodyPr/>
          <a:lstStyle/>
          <a:p>
            <a:r>
              <a:rPr lang="en-GB" sz="1800" dirty="0">
                <a:latin typeface="Calibri" panose="020F0502020204030204" pitchFamily="34" charset="0"/>
                <a:ea typeface="Calibri" panose="020F0502020204030204" pitchFamily="34" charset="0"/>
                <a:cs typeface="Times New Roman" panose="02020603050405020304" pitchFamily="18" charset="0"/>
              </a:rPr>
              <a:t>With increased privatization comes the need to protect breeding results through IPR; this is accentuated by gene technology which enhances the scope for compliance with patent criteria. These trends may affect mutual trust and perceived legitimacy of the complex and fragmented global governance of seeds.</a:t>
            </a:r>
          </a:p>
          <a:p>
            <a:endParaRPr lang="nb-NO" sz="1800" dirty="0">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Three multinational corporations account for half the transaction value of global seeds market: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Bayer acquired Monsanto in 2018, making it the world’s largest seeds and pesticides corporation.</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Corteva is an American chemical agricultural company, a merger between Dow and Du Pont, both USA.</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Syngenta, an agrichemical (seeds and pesticides) corporation was acquired by ChemChina in 2017.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 recent mergers mark the culmination of a long trend with global seeds corporations dominating the seeds sector. </a:t>
            </a:r>
          </a:p>
          <a:p>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29</a:t>
            </a:fld>
            <a:endParaRPr lang="nb-NO"/>
          </a:p>
        </p:txBody>
      </p:sp>
    </p:spTree>
    <p:extLst>
      <p:ext uri="{BB962C8B-B14F-4D97-AF65-F5344CB8AC3E}">
        <p14:creationId xmlns:p14="http://schemas.microsoft.com/office/powerpoint/2010/main" val="1924713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228601" y="4777194"/>
            <a:ext cx="6404292" cy="4760506"/>
          </a:xfrm>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Let me first introduce the authors</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t>
            </a:r>
          </a:p>
          <a:p>
            <a:endParaRPr lang="en-GB" sz="1800" i="1" dirty="0">
              <a:latin typeface="Calibri" panose="020F0502020204030204" pitchFamily="34" charset="0"/>
              <a:ea typeface="Calibri" panose="020F0502020204030204" pitchFamily="34" charset="0"/>
              <a:cs typeface="Times New Roman" panose="02020603050405020304" pitchFamily="18" charset="0"/>
            </a:endParaRPr>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Dr Vibha Dhawan</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Director General of the Energy and Resources Institute (TERI) in India.</a:t>
            </a:r>
            <a:r>
              <a:rPr lang="nb-NO" sz="1800" dirty="0"/>
              <a:t> Her academic background is in Plant Biotechnology.</a:t>
            </a:r>
          </a:p>
          <a:p>
            <a:r>
              <a:rPr lang="en-GB" sz="1800" i="1" spc="15" dirty="0">
                <a:effectLst/>
                <a:latin typeface="Calibri" panose="020F0502020204030204" pitchFamily="34" charset="0"/>
                <a:ea typeface="Calibri" panose="020F0502020204030204" pitchFamily="34" charset="0"/>
                <a:cs typeface="Times New Roman" panose="02020603050405020304" pitchFamily="18" charset="0"/>
              </a:rPr>
              <a:t>Dr Arvind Kapur</a:t>
            </a:r>
            <a:r>
              <a:rPr lang="en-GB" sz="1800" spc="15" dirty="0">
                <a:effectLst/>
                <a:latin typeface="Calibri" panose="020F0502020204030204" pitchFamily="34" charset="0"/>
                <a:ea typeface="Calibri" panose="020F0502020204030204" pitchFamily="34" charset="0"/>
                <a:cs typeface="Times New Roman" panose="02020603050405020304" pitchFamily="18" charset="0"/>
              </a:rPr>
              <a:t> is the Managing Director of </a:t>
            </a:r>
            <a:r>
              <a:rPr lang="en-GB" sz="1800" spc="15" dirty="0" err="1">
                <a:effectLst/>
                <a:latin typeface="Calibri" panose="020F0502020204030204" pitchFamily="34" charset="0"/>
                <a:ea typeface="Calibri" panose="020F0502020204030204" pitchFamily="34" charset="0"/>
                <a:cs typeface="Times New Roman" panose="02020603050405020304" pitchFamily="18" charset="0"/>
              </a:rPr>
              <a:t>Acsen</a:t>
            </a:r>
            <a:r>
              <a:rPr lang="en-GB" sz="1800" spc="15" dirty="0">
                <a:effectLst/>
                <a:latin typeface="Calibri" panose="020F0502020204030204" pitchFamily="34" charset="0"/>
                <a:ea typeface="Calibri" panose="020F0502020204030204" pitchFamily="34" charset="0"/>
                <a:cs typeface="Times New Roman" panose="02020603050405020304" pitchFamily="18" charset="0"/>
              </a:rPr>
              <a:t> </a:t>
            </a:r>
            <a:r>
              <a:rPr lang="en-GB" sz="1800" spc="15" dirty="0" err="1">
                <a:effectLst/>
                <a:latin typeface="Calibri" panose="020F0502020204030204" pitchFamily="34" charset="0"/>
                <a:ea typeface="Calibri" panose="020F0502020204030204" pitchFamily="34" charset="0"/>
                <a:cs typeface="Times New Roman" panose="02020603050405020304" pitchFamily="18" charset="0"/>
              </a:rPr>
              <a:t>HyVeg</a:t>
            </a:r>
            <a:r>
              <a:rPr lang="en-GB" sz="1800" spc="15" dirty="0">
                <a:effectLst/>
                <a:latin typeface="Calibri" panose="020F0502020204030204" pitchFamily="34" charset="0"/>
                <a:ea typeface="Calibri" panose="020F0502020204030204" pitchFamily="34" charset="0"/>
                <a:cs typeface="Times New Roman" panose="02020603050405020304" pitchFamily="18" charset="0"/>
              </a:rPr>
              <a:t>. He holds a </a:t>
            </a:r>
            <a:r>
              <a:rPr lang="en-GB" sz="1800" dirty="0">
                <a:effectLst/>
                <a:latin typeface="Calibri" panose="020F0502020204030204" pitchFamily="34" charset="0"/>
                <a:ea typeface="Calibri" panose="020F0502020204030204" pitchFamily="34" charset="0"/>
                <a:cs typeface="Times New Roman" panose="02020603050405020304" pitchFamily="18" charset="0"/>
              </a:rPr>
              <a:t>Ph.D. in Plant Biochemistry from Punjab Agricultural University Ludhiana.</a:t>
            </a:r>
          </a:p>
          <a:p>
            <a:r>
              <a:rPr lang="en-GB" sz="1800" i="1" spc="-25" dirty="0">
                <a:effectLst/>
                <a:latin typeface="Calibri" panose="020F0502020204030204" pitchFamily="34" charset="0"/>
                <a:ea typeface="Calibri" panose="020F0502020204030204" pitchFamily="34" charset="0"/>
                <a:cs typeface="Times New Roman" panose="02020603050405020304" pitchFamily="18" charset="0"/>
              </a:rPr>
              <a:t>Kritika Khanna</a:t>
            </a:r>
            <a:r>
              <a:rPr lang="en-GB"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GB" sz="1800" spc="15" dirty="0">
                <a:effectLst/>
                <a:latin typeface="Calibri" panose="020F0502020204030204" pitchFamily="34" charset="0"/>
                <a:ea typeface="Calibri" panose="020F0502020204030204" pitchFamily="34" charset="0"/>
                <a:cs typeface="Times New Roman" panose="02020603050405020304" pitchFamily="18" charset="0"/>
              </a:rPr>
              <a:t>Economics and Business Management, </a:t>
            </a:r>
            <a:r>
              <a:rPr lang="en-GB" sz="1800" spc="-25" dirty="0">
                <a:effectLst/>
                <a:latin typeface="Calibri" panose="020F0502020204030204" pitchFamily="34" charset="0"/>
                <a:ea typeface="Calibri" panose="020F0502020204030204" pitchFamily="34" charset="0"/>
                <a:cs typeface="Times New Roman" panose="02020603050405020304" pitchFamily="18" charset="0"/>
              </a:rPr>
              <a:t>is a </a:t>
            </a:r>
            <a:r>
              <a:rPr lang="en-GB" sz="1800" spc="10" dirty="0">
                <a:effectLst/>
                <a:latin typeface="Calibri" panose="020F0502020204030204" pitchFamily="34" charset="0"/>
                <a:ea typeface="Calibri" panose="020F0502020204030204" pitchFamily="34" charset="0"/>
                <a:cs typeface="Times New Roman" panose="02020603050405020304" pitchFamily="18" charset="0"/>
              </a:rPr>
              <a:t>Business Development and Communications Officer</a:t>
            </a:r>
            <a:r>
              <a:rPr lang="en-GB" sz="1800" spc="15" dirty="0">
                <a:effectLst/>
                <a:latin typeface="Calibri" panose="020F0502020204030204" pitchFamily="34" charset="0"/>
                <a:ea typeface="Calibri" panose="020F0502020204030204" pitchFamily="34" charset="0"/>
                <a:cs typeface="Times New Roman" panose="02020603050405020304" pitchFamily="18" charset="0"/>
              </a:rPr>
              <a:t> with the </a:t>
            </a:r>
            <a:r>
              <a:rPr lang="en-GB" sz="1800" dirty="0">
                <a:effectLst/>
                <a:latin typeface="Calibri" panose="020F0502020204030204" pitchFamily="34" charset="0"/>
                <a:ea typeface="Calibri" panose="020F0502020204030204" pitchFamily="34" charset="0"/>
                <a:cs typeface="Times New Roman" panose="02020603050405020304" pitchFamily="18" charset="0"/>
              </a:rPr>
              <a:t>Centre for Bioscience and Agriculture International (</a:t>
            </a:r>
            <a:r>
              <a:rPr lang="en-GB" sz="1800" spc="15" dirty="0">
                <a:effectLst/>
                <a:latin typeface="Calibri" panose="020F0502020204030204" pitchFamily="34" charset="0"/>
                <a:ea typeface="Calibri" panose="020F0502020204030204" pitchFamily="34" charset="0"/>
                <a:cs typeface="Times New Roman" panose="02020603050405020304" pitchFamily="18" charset="0"/>
              </a:rPr>
              <a:t>CABI). </a:t>
            </a:r>
            <a:endParaRPr lang="nb-NO" sz="1800" dirty="0"/>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Dr Kristin Rosendal </a:t>
            </a:r>
            <a:r>
              <a:rPr lang="en-GB" sz="1800" dirty="0">
                <a:effectLst/>
                <a:latin typeface="Calibri" panose="020F0502020204030204" pitchFamily="34" charset="0"/>
                <a:ea typeface="Calibri" panose="020F0502020204030204" pitchFamily="34" charset="0"/>
                <a:cs typeface="Times New Roman" panose="02020603050405020304" pitchFamily="18" charset="0"/>
              </a:rPr>
              <a:t>is a Research Professor at the Fridtjof Nansen Institute (FNI), where she has also served as Research Director and Deputy Director. She holds a PhD in Political Science from the University of Oslo. </a:t>
            </a:r>
            <a:endParaRPr lang="nb-NO" sz="1800"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3</a:t>
            </a:fld>
            <a:endParaRPr lang="nb-NO"/>
          </a:p>
        </p:txBody>
      </p:sp>
    </p:spTree>
    <p:extLst>
      <p:ext uri="{BB962C8B-B14F-4D97-AF65-F5344CB8AC3E}">
        <p14:creationId xmlns:p14="http://schemas.microsoft.com/office/powerpoint/2010/main" val="710426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223306" y="4777194"/>
            <a:ext cx="6436446" cy="4651390"/>
          </a:xfrm>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India’s Seed Act (1966) provides a legal framework for seed certification and to ensure the availability of good-quality seed to farmers.</a:t>
            </a:r>
          </a:p>
          <a:p>
            <a:r>
              <a:rPr lang="en-GB" sz="1800" dirty="0">
                <a:latin typeface="Calibri" panose="020F0502020204030204" pitchFamily="34" charset="0"/>
                <a:ea typeface="Calibri" panose="020F0502020204030204" pitchFamily="34" charset="0"/>
                <a:cs typeface="Times New Roman" panose="02020603050405020304" pitchFamily="18" charset="0"/>
              </a:rPr>
              <a:t>With the Seed Bill (2019) all </a:t>
            </a:r>
            <a:r>
              <a:rPr lang="en-GB" sz="1800" dirty="0">
                <a:effectLst/>
                <a:latin typeface="Calibri" panose="020F0502020204030204" pitchFamily="34" charset="0"/>
                <a:ea typeface="Calibri" panose="020F0502020204030204" pitchFamily="34" charset="0"/>
                <a:cs typeface="Times New Roman" panose="02020603050405020304" pitchFamily="18" charset="0"/>
              </a:rPr>
              <a:t>varieties of seeds for sale must be registered and must meet prescribed minimum standards. Farmers are exempted for using, but not when selling seeds.</a:t>
            </a:r>
          </a:p>
          <a:p>
            <a:r>
              <a:rPr lang="en-GB" sz="1800" dirty="0">
                <a:latin typeface="Calibri" panose="020F0502020204030204" pitchFamily="34" charset="0"/>
                <a:ea typeface="Calibri" panose="020F0502020204030204" pitchFamily="34" charset="0"/>
                <a:cs typeface="Times New Roman" panose="02020603050405020304" pitchFamily="18" charset="0"/>
              </a:rPr>
              <a:t>The National Biodiversity Authority manages India’s ABS legislation and guards against misappropriation of Indian biological resources (bio-piracy) by foreign, commercial corporations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latin typeface="Calibri" panose="020F0502020204030204" pitchFamily="34" charset="0"/>
                <a:ea typeface="Calibri" panose="020F0502020204030204" pitchFamily="34" charset="0"/>
                <a:cs typeface="Times New Roman" panose="02020603050405020304" pitchFamily="18" charset="0"/>
              </a:rPr>
              <a:t>The 2001 Protection of Plant Varieties and Farmers Rights is India’s response to WTO/TRIPS demand for a sui generis system of IPR. As this confers </a:t>
            </a:r>
            <a:r>
              <a:rPr lang="en-GB" sz="1800" b="1" dirty="0">
                <a:latin typeface="Calibri" panose="020F0502020204030204" pitchFamily="34" charset="0"/>
                <a:ea typeface="Calibri" panose="020F0502020204030204" pitchFamily="34" charset="0"/>
                <a:cs typeface="Times New Roman" panose="02020603050405020304" pitchFamily="18" charset="0"/>
              </a:rPr>
              <a:t>plant breeders’ rights </a:t>
            </a:r>
            <a:r>
              <a:rPr lang="en-GB" sz="1800" dirty="0">
                <a:latin typeface="Calibri" panose="020F0502020204030204" pitchFamily="34" charset="0"/>
                <a:ea typeface="Calibri" panose="020F0502020204030204" pitchFamily="34" charset="0"/>
                <a:cs typeface="Times New Roman" panose="02020603050405020304" pitchFamily="18" charset="0"/>
              </a:rPr>
              <a:t>to private holders, the material will be removed from the FAO MLS because the material is no longer in the public domain. </a:t>
            </a:r>
            <a:r>
              <a:rPr lang="en-GB" sz="1800" dirty="0">
                <a:effectLst/>
                <a:latin typeface="Calibri" panose="020F0502020204030204" pitchFamily="34" charset="0"/>
                <a:ea typeface="Calibri" panose="020F0502020204030204" pitchFamily="34" charset="0"/>
                <a:cs typeface="Times New Roman" panose="02020603050405020304" pitchFamily="18" charset="0"/>
              </a:rPr>
              <a:t>India has already deposited 26,523 accessions (of Annex 1 crops of the FAO Plant Treaty) to the FAO multilateral system.</a:t>
            </a:r>
          </a:p>
          <a:p>
            <a:endParaRPr lang="nb-NO"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30</a:t>
            </a:fld>
            <a:endParaRPr lang="nb-NO"/>
          </a:p>
        </p:txBody>
      </p:sp>
    </p:spTree>
    <p:extLst>
      <p:ext uri="{BB962C8B-B14F-4D97-AF65-F5344CB8AC3E}">
        <p14:creationId xmlns:p14="http://schemas.microsoft.com/office/powerpoint/2010/main" val="3277949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64783" y="4777194"/>
            <a:ext cx="6498287" cy="4862106"/>
          </a:xfrm>
        </p:spPr>
        <p:txBody>
          <a:bodyPr/>
          <a:lstStyle/>
          <a:p>
            <a:pPr>
              <a:buSzPts val="1000"/>
              <a:tabLst>
                <a:tab pos="457200" algn="l"/>
              </a:tabLst>
            </a:pPr>
            <a:r>
              <a:rPr lang="en-GB" sz="1400" dirty="0">
                <a:solidFill>
                  <a:srgbClr val="000000"/>
                </a:solidFill>
                <a:effectLst/>
                <a:latin typeface="Calibri" panose="020F0502020204030204" pitchFamily="34" charset="0"/>
                <a:ea typeface="Times New Roman" panose="02020603050405020304" pitchFamily="18" charset="0"/>
              </a:rPr>
              <a:t>Food security and seeds are matters of the state, and the state controls pricing of seeds. </a:t>
            </a:r>
            <a:r>
              <a:rPr lang="en-GB" sz="1400" dirty="0">
                <a:solidFill>
                  <a:srgbClr val="000000"/>
                </a:solidFill>
                <a:latin typeface="Calibri" panose="020F0502020204030204" pitchFamily="34" charset="0"/>
                <a:ea typeface="Times New Roman" panose="02020603050405020304" pitchFamily="18" charset="0"/>
              </a:rPr>
              <a:t>Companies might thus hesitate to bring the best of the technologies to India.</a:t>
            </a:r>
          </a:p>
          <a:p>
            <a:pPr lvl="0">
              <a:buSzPts val="1000"/>
              <a:tabLst>
                <a:tab pos="457200" algn="l"/>
              </a:tabLst>
            </a:pPr>
            <a:r>
              <a:rPr lang="en-GB" sz="1400" dirty="0">
                <a:solidFill>
                  <a:srgbClr val="000000"/>
                </a:solidFill>
                <a:effectLst/>
                <a:latin typeface="Calibri" panose="020F0502020204030204" pitchFamily="34" charset="0"/>
                <a:ea typeface="Times New Roman" panose="02020603050405020304" pitchFamily="18" charset="0"/>
              </a:rPr>
              <a:t>The Indian government must balance diverging concerns in their seed policies: to secure suitable diversity of and legitimate access and benefit sharing from seeds at home, and to attract necessary funding and technology for innovation in agricultural plant breeding. These concerns involve balancing ABS (CBD), contributing seeds to the FAO (MLS), and stimulate investments through IPR (TRIPS obligations). </a:t>
            </a:r>
          </a:p>
          <a:p>
            <a:pPr>
              <a:buSzPts val="1000"/>
              <a:tabLst>
                <a:tab pos="457200" algn="l"/>
              </a:tabLst>
            </a:pPr>
            <a:r>
              <a:rPr lang="nb-NO" sz="1400" dirty="0">
                <a:solidFill>
                  <a:srgbClr val="000000"/>
                </a:solidFill>
                <a:latin typeface="Calibri" panose="020F0502020204030204" pitchFamily="34" charset="0"/>
                <a:ea typeface="Times New Roman" panose="02020603050405020304" pitchFamily="18" charset="0"/>
              </a:rPr>
              <a:t>As for </a:t>
            </a:r>
            <a:r>
              <a:rPr lang="en-IN" sz="1400" dirty="0">
                <a:solidFill>
                  <a:srgbClr val="000000"/>
                </a:solidFill>
                <a:effectLst/>
                <a:latin typeface="Calibri" panose="020F0502020204030204" pitchFamily="34" charset="0"/>
                <a:ea typeface="Times New Roman" panose="02020603050405020304" pitchFamily="18" charset="0"/>
              </a:rPr>
              <a:t>impacts of IPRs, MLS and ABS on future agricultural growth, the jury is still out. </a:t>
            </a:r>
          </a:p>
          <a:p>
            <a:pPr lvl="0">
              <a:buSzPts val="1000"/>
              <a:tabLst>
                <a:tab pos="457200" algn="l"/>
              </a:tabLst>
            </a:pPr>
            <a:r>
              <a:rPr lang="en-GB" sz="1400" dirty="0">
                <a:effectLst/>
                <a:latin typeface="Calibri" panose="020F0502020204030204" pitchFamily="34" charset="0"/>
                <a:ea typeface="Calibri" panose="020F0502020204030204" pitchFamily="34" charset="0"/>
                <a:cs typeface="Times New Roman" panose="02020603050405020304" pitchFamily="18" charset="0"/>
              </a:rPr>
              <a:t>Traditional knowledge has always been used by the local populations and tribal groups for utilizing bio-resources and conserving them for sustainable use. Recently, however, a key criterion for crop and seed selection has been high productivity, often at the cost of high susceptibility to diseases and compromises in nutritional quality.</a:t>
            </a:r>
          </a:p>
          <a:p>
            <a:pPr>
              <a:buSzPts val="1000"/>
              <a:tabLst>
                <a:tab pos="457200" algn="l"/>
              </a:tabLs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complexity and distrust of international propriety rights regimes could arguably be seen as reflected at the national level of seed legislation. There are instances where patents have served to reduce access to suitable seeds. Access and Benefit Sharing legislation seems to have considerable legitimacy with Indian legislators, but it is still early to assess its implementation. The modest material benefits so far means that this system may struggle to generate trust. The same is true for the FAO Multinational system, where India has deposited significant amounts of seeds: 26,523 accessions of Annex 1 crop seeds to MLS. India shares the Global South’s distrust of expanding Annex 1 to other crops. PPV &amp; FR </a:t>
            </a:r>
            <a:r>
              <a:rPr lang="en-GB" sz="1400" kern="1200" dirty="0">
                <a:solidFill>
                  <a:schemeClr val="tx1"/>
                </a:solidFill>
                <a:effectLst/>
                <a:latin typeface="+mn-lt"/>
                <a:ea typeface="+mn-ea"/>
                <a:cs typeface="+mn-cs"/>
              </a:rPr>
              <a:t>confer rights to the holder of the genetic material, these rights are likely to remove the material from the FAO MLS.</a:t>
            </a:r>
            <a:endParaRPr lang="nb-NO" sz="1400" dirty="0">
              <a:solidFill>
                <a:srgbClr val="000000"/>
              </a:solidFill>
              <a:effectLst/>
              <a:latin typeface="Calibri" panose="020F0502020204030204" pitchFamily="34" charset="0"/>
              <a:ea typeface="Calibri" panose="020F0502020204030204" pitchFamily="34" charset="0"/>
            </a:endParaRPr>
          </a:p>
          <a:p>
            <a:pPr lvl="0">
              <a:buSzPts val="1000"/>
              <a:tabLst>
                <a:tab pos="457200" algn="l"/>
              </a:tabLst>
            </a:pPr>
            <a:endParaRPr lang="nb-NO" sz="1600" dirty="0">
              <a:solidFill>
                <a:srgbClr val="000000"/>
              </a:solidFill>
              <a:effectLst/>
              <a:latin typeface="Calibri" panose="020F0502020204030204" pitchFamily="34" charset="0"/>
              <a:ea typeface="Calibri" panose="020F0502020204030204" pitchFamily="34" charset="0"/>
            </a:endParaRPr>
          </a:p>
          <a:p>
            <a:endParaRPr lang="nb-NO"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31</a:t>
            </a:fld>
            <a:endParaRPr lang="nb-NO"/>
          </a:p>
        </p:txBody>
      </p:sp>
    </p:spTree>
    <p:extLst>
      <p:ext uri="{BB962C8B-B14F-4D97-AF65-F5344CB8AC3E}">
        <p14:creationId xmlns:p14="http://schemas.microsoft.com/office/powerpoint/2010/main" val="97188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215900" y="4777194"/>
            <a:ext cx="6413500" cy="4811306"/>
          </a:xfrm>
        </p:spPr>
        <p:txBody>
          <a:bodyPr/>
          <a:lstStyle/>
          <a:p>
            <a:r>
              <a:rPr lang="en-GB" sz="2000" dirty="0"/>
              <a:t>Here are the items to be presented: </a:t>
            </a:r>
          </a:p>
          <a:p>
            <a:r>
              <a:rPr lang="en-GB" sz="2000" dirty="0"/>
              <a:t>First, we provide the backdrop for analysing domestic seeds legislation. </a:t>
            </a:r>
          </a:p>
          <a:p>
            <a:r>
              <a:rPr lang="en-GB" sz="2000" dirty="0"/>
              <a:t>Second, we present our analytical and methodological approaches to study the case.</a:t>
            </a:r>
          </a:p>
          <a:p>
            <a:r>
              <a:rPr lang="en-GB" sz="2000" dirty="0"/>
              <a:t>Third, we provide a brief presentation of the main international regulatory frameworks that may impact domestic seeds legislation – and then list the major domestic acts.</a:t>
            </a:r>
          </a:p>
          <a:p>
            <a:r>
              <a:rPr lang="en-GB" sz="2000" dirty="0"/>
              <a:t>Fourth, we picture central technological developments in plant breeding and the major actors engaged, commenting upon implications for seeds legislation.</a:t>
            </a:r>
          </a:p>
          <a:p>
            <a:r>
              <a:rPr lang="en-GB" sz="2000" dirty="0"/>
              <a:t>Finally, we give examples of how property rights and benefit sharing norms may affect domestic seeds legislation. </a:t>
            </a:r>
          </a:p>
        </p:txBody>
      </p:sp>
      <p:sp>
        <p:nvSpPr>
          <p:cNvPr id="4" name="Plassholder for lysbildenummer 3"/>
          <p:cNvSpPr>
            <a:spLocks noGrp="1"/>
          </p:cNvSpPr>
          <p:nvPr>
            <p:ph type="sldNum" sz="quarter" idx="5"/>
          </p:nvPr>
        </p:nvSpPr>
        <p:spPr/>
        <p:txBody>
          <a:bodyPr/>
          <a:lstStyle/>
          <a:p>
            <a:fld id="{BB98EE15-C69C-4F41-9172-979E12251576}" type="slidenum">
              <a:rPr lang="nb-NO" smtClean="0"/>
              <a:t>4</a:t>
            </a:fld>
            <a:endParaRPr lang="nb-NO"/>
          </a:p>
        </p:txBody>
      </p:sp>
    </p:spTree>
    <p:extLst>
      <p:ext uri="{BB962C8B-B14F-4D97-AF65-F5344CB8AC3E}">
        <p14:creationId xmlns:p14="http://schemas.microsoft.com/office/powerpoint/2010/main" val="710426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63032" y="4777194"/>
            <a:ext cx="6422065" cy="4962229"/>
          </a:xfrm>
        </p:spPr>
        <p:txBody>
          <a:bodyPr/>
          <a:lstStyle/>
          <a:p>
            <a:r>
              <a:rPr lang="en-GB" sz="1800" dirty="0"/>
              <a:t>Breeding depends on access to a variety of suitable seeds. All countries are interdependent on access and exchange. </a:t>
            </a:r>
          </a:p>
          <a:p>
            <a:r>
              <a:rPr lang="en-GB" sz="1800" dirty="0"/>
              <a:t>Over the years, government research funding has declined, exposing plant breeding to commercial actors and global markets. Governments must strengthen patent laws to attract investments and food security. Patenting further widens the gap between rich and poor countries. Saving and exchanging seeds have been the practice of farmers since the dawn of agriculture – today some of these practices have become illegal as regards varieties that are owned by private companies. This may cause conflict between retaining affordable access to suitable seeds also for poor farmers (heeding their contributions to agriculture) while at the same time heeding intellectual property rights of the commercial actors (needed for agricultural innovation and investment). </a:t>
            </a:r>
          </a:p>
          <a:p>
            <a:r>
              <a:rPr lang="en-GB" sz="1800" dirty="0"/>
              <a:t>Governments face this dilemma when adapting domestic legislation to global regulations relating to international transactions with seeds. </a:t>
            </a:r>
          </a:p>
          <a:p>
            <a:endParaRPr lang="en-GB" sz="1400" dirty="0"/>
          </a:p>
          <a:p>
            <a:endParaRPr lang="en-GB" sz="1400"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5</a:t>
            </a:fld>
            <a:endParaRPr lang="nb-NO"/>
          </a:p>
        </p:txBody>
      </p:sp>
    </p:spTree>
    <p:extLst>
      <p:ext uri="{BB962C8B-B14F-4D97-AF65-F5344CB8AC3E}">
        <p14:creationId xmlns:p14="http://schemas.microsoft.com/office/powerpoint/2010/main" val="710426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70762" y="4762500"/>
            <a:ext cx="6462719" cy="4889500"/>
          </a:xfrm>
        </p:spPr>
        <p:txBody>
          <a:bodyPr/>
          <a:lstStyle/>
          <a:p>
            <a:endParaRPr lang="nb-NO"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6</a:t>
            </a:fld>
            <a:endParaRPr lang="nb-NO" dirty="0"/>
          </a:p>
        </p:txBody>
      </p:sp>
    </p:spTree>
    <p:extLst>
      <p:ext uri="{BB962C8B-B14F-4D97-AF65-F5344CB8AC3E}">
        <p14:creationId xmlns:p14="http://schemas.microsoft.com/office/powerpoint/2010/main" val="2174142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70762" y="4762500"/>
            <a:ext cx="6462719" cy="4889500"/>
          </a:xfrm>
        </p:spPr>
        <p:txBody>
          <a:bodyPr/>
          <a:lstStyle/>
          <a:p>
            <a:endParaRPr lang="nb-NO"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7</a:t>
            </a:fld>
            <a:endParaRPr lang="nb-NO" dirty="0"/>
          </a:p>
        </p:txBody>
      </p:sp>
    </p:spTree>
    <p:extLst>
      <p:ext uri="{BB962C8B-B14F-4D97-AF65-F5344CB8AC3E}">
        <p14:creationId xmlns:p14="http://schemas.microsoft.com/office/powerpoint/2010/main" val="2583018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70762" y="4762500"/>
            <a:ext cx="6462719" cy="4889500"/>
          </a:xfrm>
        </p:spPr>
        <p:txBody>
          <a:bodyPr/>
          <a:lstStyle/>
          <a:p>
            <a:endParaRPr lang="nb-NO"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8</a:t>
            </a:fld>
            <a:endParaRPr lang="nb-NO" dirty="0"/>
          </a:p>
        </p:txBody>
      </p:sp>
    </p:spTree>
    <p:extLst>
      <p:ext uri="{BB962C8B-B14F-4D97-AF65-F5344CB8AC3E}">
        <p14:creationId xmlns:p14="http://schemas.microsoft.com/office/powerpoint/2010/main" val="1933747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70762" y="4762500"/>
            <a:ext cx="6462719" cy="4889500"/>
          </a:xfrm>
        </p:spPr>
        <p:txBody>
          <a:bodyPr/>
          <a:lstStyle/>
          <a:p>
            <a:endParaRPr lang="nb-NO" dirty="0"/>
          </a:p>
        </p:txBody>
      </p:sp>
      <p:sp>
        <p:nvSpPr>
          <p:cNvPr id="4" name="Plassholder for lysbildenummer 3"/>
          <p:cNvSpPr>
            <a:spLocks noGrp="1"/>
          </p:cNvSpPr>
          <p:nvPr>
            <p:ph type="sldNum" sz="quarter" idx="5"/>
          </p:nvPr>
        </p:nvSpPr>
        <p:spPr/>
        <p:txBody>
          <a:bodyPr/>
          <a:lstStyle/>
          <a:p>
            <a:fld id="{BB98EE15-C69C-4F41-9172-979E12251576}" type="slidenum">
              <a:rPr lang="nb-NO" smtClean="0"/>
              <a:t>9</a:t>
            </a:fld>
            <a:endParaRPr lang="nb-NO" dirty="0"/>
          </a:p>
        </p:txBody>
      </p:sp>
    </p:spTree>
    <p:extLst>
      <p:ext uri="{BB962C8B-B14F-4D97-AF65-F5344CB8AC3E}">
        <p14:creationId xmlns:p14="http://schemas.microsoft.com/office/powerpoint/2010/main" val="934232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dirty="0"/>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a:t>10/31/2022</a:t>
            </a:fld>
            <a:endParaRPr lang="en-US"/>
          </a:p>
        </p:txBody>
      </p:sp>
      <p:sp>
        <p:nvSpPr>
          <p:cNvPr id="5" name="Footer Placeholder 4"/>
          <p:cNvSpPr>
            <a:spLocks noGrp="1"/>
          </p:cNvSpPr>
          <p:nvPr>
            <p:ph type="ftr" sz="quarter" idx="11"/>
          </p:nvPr>
        </p:nvSpPr>
        <p:spPr/>
        <p:txBody>
          <a:bodyPr/>
          <a:lstStyle/>
          <a:p>
            <a:endParaRPr lang="en-US"/>
          </a:p>
        </p:txBody>
      </p:sp>
      <p:pic>
        <p:nvPicPr>
          <p:cNvPr id="13" name="Bilde 12">
            <a:extLst>
              <a:ext uri="{FF2B5EF4-FFF2-40B4-BE49-F238E27FC236}">
                <a16:creationId xmlns:a16="http://schemas.microsoft.com/office/drawing/2014/main" id="{80B35C22-3F5A-4B47-AD57-6C3B51F4D203}"/>
              </a:ext>
            </a:extLst>
          </p:cNvPr>
          <p:cNvPicPr>
            <a:picLocks noChangeAspect="1"/>
          </p:cNvPicPr>
          <p:nvPr userDrawn="1"/>
        </p:nvPicPr>
        <p:blipFill>
          <a:blip r:embed="rId2"/>
          <a:stretch>
            <a:fillRect/>
          </a:stretch>
        </p:blipFill>
        <p:spPr>
          <a:xfrm>
            <a:off x="0" y="0"/>
            <a:ext cx="12192000" cy="5829300"/>
          </a:xfrm>
          <a:prstGeom prst="rect">
            <a:avLst/>
          </a:prstGeom>
        </p:spPr>
      </p:pic>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233103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
Andre nivå
Tredje nivå
Fjerde nivå
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pic>
        <p:nvPicPr>
          <p:cNvPr id="7" name="Picture 6" descr="Arrow&#10;&#10;Description automatically generated">
            <a:extLst>
              <a:ext uri="{FF2B5EF4-FFF2-40B4-BE49-F238E27FC236}">
                <a16:creationId xmlns:a16="http://schemas.microsoft.com/office/drawing/2014/main" id="{6EE345F2-B69A-0D2B-350F-855D754AB136}"/>
              </a:ext>
            </a:extLst>
          </p:cNvPr>
          <p:cNvPicPr>
            <a:picLocks noChangeAspect="1"/>
          </p:cNvPicPr>
          <p:nvPr userDrawn="1"/>
        </p:nvPicPr>
        <p:blipFill>
          <a:blip r:embed="rId2"/>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308780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Klikk for å redigere tekststiler i malen
Andre nivå
Tredje nivå
Fjerde nivå
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pic>
        <p:nvPicPr>
          <p:cNvPr id="7" name="Picture 6" descr="Arrow&#10;&#10;Description automatically generated">
            <a:extLst>
              <a:ext uri="{FF2B5EF4-FFF2-40B4-BE49-F238E27FC236}">
                <a16:creationId xmlns:a16="http://schemas.microsoft.com/office/drawing/2014/main" id="{A89805C1-D7A4-174B-23C5-4A8708AEEC6B}"/>
              </a:ext>
            </a:extLst>
          </p:cNvPr>
          <p:cNvPicPr>
            <a:picLocks noChangeAspect="1"/>
          </p:cNvPicPr>
          <p:nvPr userDrawn="1"/>
        </p:nvPicPr>
        <p:blipFill>
          <a:blip r:embed="rId2"/>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276996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
Andre nivå
Tredje nivå
Fjerde nivå
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pic>
        <p:nvPicPr>
          <p:cNvPr id="7" name="Picture 6" descr="Arrow&#10;&#10;Description automatically generated">
            <a:extLst>
              <a:ext uri="{FF2B5EF4-FFF2-40B4-BE49-F238E27FC236}">
                <a16:creationId xmlns:a16="http://schemas.microsoft.com/office/drawing/2014/main" id="{94759FAE-B6CB-E63C-BC26-241D3F6C7FC5}"/>
              </a:ext>
            </a:extLst>
          </p:cNvPr>
          <p:cNvPicPr>
            <a:picLocks noChangeAspect="1"/>
          </p:cNvPicPr>
          <p:nvPr userDrawn="1"/>
        </p:nvPicPr>
        <p:blipFill>
          <a:blip r:embed="rId2"/>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82779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
Andre nivå
Tredje nivå
Fjerde nivå
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pic>
        <p:nvPicPr>
          <p:cNvPr id="7" name="Picture 6" descr="Arrow&#10;&#10;Description automatically generated">
            <a:extLst>
              <a:ext uri="{FF2B5EF4-FFF2-40B4-BE49-F238E27FC236}">
                <a16:creationId xmlns:a16="http://schemas.microsoft.com/office/drawing/2014/main" id="{654BAF11-774A-6446-1AAF-1DF86B74814F}"/>
              </a:ext>
            </a:extLst>
          </p:cNvPr>
          <p:cNvPicPr>
            <a:picLocks noChangeAspect="1"/>
          </p:cNvPicPr>
          <p:nvPr userDrawn="1"/>
        </p:nvPicPr>
        <p:blipFill>
          <a:blip r:embed="rId2"/>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409803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a:t>Klikk for å redigere tekststiler i malen
Andre nivå
Tredje nivå
Fjerde nivå
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a:t>Klikk for å redigere tekststiler i malen
Andre nivå
Tredje nivå
Fjerde nivå
Femte nivå</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pic>
        <p:nvPicPr>
          <p:cNvPr id="8" name="Picture 7" descr="Arrow&#10;&#10;Description automatically generated">
            <a:extLst>
              <a:ext uri="{FF2B5EF4-FFF2-40B4-BE49-F238E27FC236}">
                <a16:creationId xmlns:a16="http://schemas.microsoft.com/office/drawing/2014/main" id="{23654754-CC9D-CFD8-3F0F-81A56050FDBF}"/>
              </a:ext>
            </a:extLst>
          </p:cNvPr>
          <p:cNvPicPr>
            <a:picLocks noChangeAspect="1"/>
          </p:cNvPicPr>
          <p:nvPr userDrawn="1"/>
        </p:nvPicPr>
        <p:blipFill>
          <a:blip r:embed="rId2"/>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1579077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
Andre nivå
Tredje nivå
Fjerde nivå
Femte nivå</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nb-NO"/>
              <a:t>Klikk for å redigere tekststiler i malen
Andre nivå
Tredje nivå
Fjerde nivå
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
Andre nivå
Tredje nivå
Fjerde nivå
Femte nivå</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nb-NO"/>
              <a:t>Klikk for å redigere tekststiler i malen
Andre nivå
Tredje nivå
Fjerde nivå
Femte nivå</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a:t>‹#›</a:t>
            </a:fld>
            <a:endParaRPr lang="en-US"/>
          </a:p>
        </p:txBody>
      </p:sp>
      <p:pic>
        <p:nvPicPr>
          <p:cNvPr id="10" name="Picture 9" descr="Arrow&#10;&#10;Description automatically generated">
            <a:extLst>
              <a:ext uri="{FF2B5EF4-FFF2-40B4-BE49-F238E27FC236}">
                <a16:creationId xmlns:a16="http://schemas.microsoft.com/office/drawing/2014/main" id="{15C79795-459D-C1E7-B0AA-080717485133}"/>
              </a:ext>
            </a:extLst>
          </p:cNvPr>
          <p:cNvPicPr>
            <a:picLocks noChangeAspect="1"/>
          </p:cNvPicPr>
          <p:nvPr userDrawn="1"/>
        </p:nvPicPr>
        <p:blipFill>
          <a:blip r:embed="rId2"/>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1172698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a:t>‹#›</a:t>
            </a:fld>
            <a:endParaRPr lang="en-US"/>
          </a:p>
        </p:txBody>
      </p:sp>
      <p:pic>
        <p:nvPicPr>
          <p:cNvPr id="6" name="Picture 5" descr="Arrow&#10;&#10;Description automatically generated">
            <a:extLst>
              <a:ext uri="{FF2B5EF4-FFF2-40B4-BE49-F238E27FC236}">
                <a16:creationId xmlns:a16="http://schemas.microsoft.com/office/drawing/2014/main" id="{5578E0C7-4627-F96B-F676-40BD27260706}"/>
              </a:ext>
            </a:extLst>
          </p:cNvPr>
          <p:cNvPicPr>
            <a:picLocks noChangeAspect="1"/>
          </p:cNvPicPr>
          <p:nvPr userDrawn="1"/>
        </p:nvPicPr>
        <p:blipFill>
          <a:blip r:embed="rId2"/>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607272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a:t>‹#›</a:t>
            </a:fld>
            <a:endParaRPr lang="en-US"/>
          </a:p>
        </p:txBody>
      </p:sp>
      <p:pic>
        <p:nvPicPr>
          <p:cNvPr id="5" name="Picture 4" descr="Arrow&#10;&#10;Description automatically generated">
            <a:extLst>
              <a:ext uri="{FF2B5EF4-FFF2-40B4-BE49-F238E27FC236}">
                <a16:creationId xmlns:a16="http://schemas.microsoft.com/office/drawing/2014/main" id="{F6CCC6F2-B1BD-54FF-44C9-EC5B45EFA613}"/>
              </a:ext>
            </a:extLst>
          </p:cNvPr>
          <p:cNvPicPr>
            <a:picLocks noChangeAspect="1"/>
          </p:cNvPicPr>
          <p:nvPr userDrawn="1"/>
        </p:nvPicPr>
        <p:blipFill>
          <a:blip r:embed="rId2"/>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50609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
Andre nivå
Tredje nivå
Fjerde nivå
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
Andre nivå
Tredje nivå
Fjerde nivå
Femte nivå</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pic>
        <p:nvPicPr>
          <p:cNvPr id="8" name="Picture 7" descr="Arrow&#10;&#10;Description automatically generated">
            <a:extLst>
              <a:ext uri="{FF2B5EF4-FFF2-40B4-BE49-F238E27FC236}">
                <a16:creationId xmlns:a16="http://schemas.microsoft.com/office/drawing/2014/main" id="{731219E6-DD17-AD46-2216-1C4CF4A6FA8E}"/>
              </a:ext>
            </a:extLst>
          </p:cNvPr>
          <p:cNvPicPr>
            <a:picLocks noChangeAspect="1"/>
          </p:cNvPicPr>
          <p:nvPr userDrawn="1"/>
        </p:nvPicPr>
        <p:blipFill>
          <a:blip r:embed="rId2"/>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4085128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
Andre nivå
Tredje nivå
Fjerde nivå
Femte nivå</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pic>
        <p:nvPicPr>
          <p:cNvPr id="8" name="Picture 7" descr="Arrow&#10;&#10;Description automatically generated">
            <a:extLst>
              <a:ext uri="{FF2B5EF4-FFF2-40B4-BE49-F238E27FC236}">
                <a16:creationId xmlns:a16="http://schemas.microsoft.com/office/drawing/2014/main" id="{BC9DA1A8-E83C-7EBA-DF03-F3FAFF47BE04}"/>
              </a:ext>
            </a:extLst>
          </p:cNvPr>
          <p:cNvPicPr>
            <a:picLocks noChangeAspect="1"/>
          </p:cNvPicPr>
          <p:nvPr userDrawn="1"/>
        </p:nvPicPr>
        <p:blipFill>
          <a:blip r:embed="rId2"/>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113343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
Andre nivå
Tredje nivå
Fjerde nivå
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a:t>10/31/2022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a:t>‹#›</a:t>
            </a:fld>
            <a:endParaRPr lang="en-US"/>
          </a:p>
        </p:txBody>
      </p:sp>
      <p:sp>
        <p:nvSpPr>
          <p:cNvPr id="7" name="Rektangel 6">
            <a:extLst>
              <a:ext uri="{FF2B5EF4-FFF2-40B4-BE49-F238E27FC236}">
                <a16:creationId xmlns:a16="http://schemas.microsoft.com/office/drawing/2014/main" id="{F4DB6FB4-06FB-3B4C-A42B-DE361368F6D8}"/>
              </a:ext>
            </a:extLst>
          </p:cNvPr>
          <p:cNvSpPr/>
          <p:nvPr userDrawn="1"/>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13" name="Bilde 12">
            <a:extLst>
              <a:ext uri="{FF2B5EF4-FFF2-40B4-BE49-F238E27FC236}">
                <a16:creationId xmlns:a16="http://schemas.microsoft.com/office/drawing/2014/main" id="{444E5921-F954-3541-957D-BF9D67C99D17}"/>
              </a:ext>
            </a:extLst>
          </p:cNvPr>
          <p:cNvPicPr>
            <a:picLocks noChangeAspect="1"/>
          </p:cNvPicPr>
          <p:nvPr userDrawn="1"/>
        </p:nvPicPr>
        <p:blipFill>
          <a:blip r:embed="rId13"/>
          <a:stretch>
            <a:fillRect/>
          </a:stretch>
        </p:blipFill>
        <p:spPr>
          <a:xfrm>
            <a:off x="4038600" y="6026857"/>
            <a:ext cx="4113688" cy="570086"/>
          </a:xfrm>
          <a:prstGeom prst="rect">
            <a:avLst/>
          </a:prstGeom>
        </p:spPr>
      </p:pic>
    </p:spTree>
    <p:extLst>
      <p:ext uri="{BB962C8B-B14F-4D97-AF65-F5344CB8AC3E}">
        <p14:creationId xmlns:p14="http://schemas.microsoft.com/office/powerpoint/2010/main" val="3532254833"/>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Et bilde som inneholder flere&#10;&#10;Automatisk generert beskrivelse">
            <a:extLst>
              <a:ext uri="{FF2B5EF4-FFF2-40B4-BE49-F238E27FC236}">
                <a16:creationId xmlns:a16="http://schemas.microsoft.com/office/drawing/2014/main" id="{A678ECDD-F9F9-4787-8B07-C80A72E6B495}"/>
              </a:ext>
            </a:extLst>
          </p:cNvPr>
          <p:cNvPicPr>
            <a:picLocks noChangeAspect="1"/>
          </p:cNvPicPr>
          <p:nvPr/>
        </p:nvPicPr>
        <p:blipFill rotWithShape="1">
          <a:blip r:embed="rId3"/>
          <a:srcRect r="4591" b="2806"/>
          <a:stretch/>
        </p:blipFill>
        <p:spPr>
          <a:xfrm>
            <a:off x="8770290" y="2512424"/>
            <a:ext cx="3282206" cy="3132000"/>
          </a:xfrm>
          <a:prstGeom prst="ellipse">
            <a:avLst/>
          </a:prstGeom>
          <a:ln w="19050">
            <a:solidFill>
              <a:schemeClr val="bg1">
                <a:lumMod val="95000"/>
              </a:schemeClr>
            </a:solidFill>
          </a:ln>
          <a:effectLst>
            <a:outerShdw blurRad="50800" dist="38100" dir="2700000" algn="tl" rotWithShape="0">
              <a:prstClr val="black">
                <a:alpha val="40000"/>
              </a:prstClr>
            </a:outerShdw>
          </a:effectLst>
        </p:spPr>
      </p:pic>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923925" y="1122363"/>
            <a:ext cx="10515600" cy="1440215"/>
          </a:xfrm>
        </p:spPr>
        <p:txBody>
          <a:bodyPr>
            <a:noAutofit/>
          </a:bodyPr>
          <a:lstStyle/>
          <a:p>
            <a:r>
              <a:rPr lang="nb-NO" sz="4800" b="1" dirty="0" err="1">
                <a:solidFill>
                  <a:schemeClr val="bg1"/>
                </a:solidFill>
                <a:latin typeface="Calibri" panose="020F0502020204030204" pitchFamily="34" charset="0"/>
                <a:cs typeface="Calibri" panose="020F0502020204030204" pitchFamily="34" charset="0"/>
              </a:rPr>
              <a:t>Governing</a:t>
            </a:r>
            <a:r>
              <a:rPr lang="nb-NO" sz="4800" b="1" dirty="0">
                <a:solidFill>
                  <a:schemeClr val="bg1"/>
                </a:solidFill>
                <a:latin typeface="Calibri" panose="020F0502020204030204" pitchFamily="34" charset="0"/>
                <a:cs typeface="Calibri" panose="020F0502020204030204" pitchFamily="34" charset="0"/>
              </a:rPr>
              <a:t> </a:t>
            </a:r>
            <a:r>
              <a:rPr lang="nb-NO" sz="4800" b="1" dirty="0" err="1">
                <a:solidFill>
                  <a:schemeClr val="bg1"/>
                </a:solidFill>
                <a:latin typeface="Calibri" panose="020F0502020204030204" pitchFamily="34" charset="0"/>
                <a:cs typeface="Calibri" panose="020F0502020204030204" pitchFamily="34" charset="0"/>
              </a:rPr>
              <a:t>crop</a:t>
            </a:r>
            <a:r>
              <a:rPr lang="nb-NO" sz="4800" b="1" dirty="0">
                <a:solidFill>
                  <a:schemeClr val="bg1"/>
                </a:solidFill>
                <a:latin typeface="Calibri" panose="020F0502020204030204" pitchFamily="34" charset="0"/>
                <a:cs typeface="Calibri" panose="020F0502020204030204" pitchFamily="34" charset="0"/>
              </a:rPr>
              <a:t> </a:t>
            </a:r>
            <a:r>
              <a:rPr lang="nb-NO" sz="4800" b="1" dirty="0" err="1">
                <a:solidFill>
                  <a:schemeClr val="bg1"/>
                </a:solidFill>
                <a:latin typeface="Calibri" panose="020F0502020204030204" pitchFamily="34" charset="0"/>
                <a:cs typeface="Calibri" panose="020F0502020204030204" pitchFamily="34" charset="0"/>
              </a:rPr>
              <a:t>genetics</a:t>
            </a:r>
            <a:r>
              <a:rPr lang="nb-NO" sz="4800" b="1" dirty="0">
                <a:solidFill>
                  <a:schemeClr val="bg1"/>
                </a:solidFill>
                <a:latin typeface="Calibri" panose="020F0502020204030204" pitchFamily="34" charset="0"/>
                <a:cs typeface="Calibri" panose="020F0502020204030204" pitchFamily="34" charset="0"/>
              </a:rPr>
              <a:t>: </a:t>
            </a:r>
            <a:r>
              <a:rPr lang="nb-NO" sz="4800" b="1" dirty="0" err="1">
                <a:solidFill>
                  <a:schemeClr val="bg1"/>
                </a:solidFill>
                <a:latin typeface="Calibri" panose="020F0502020204030204" pitchFamily="34" charset="0"/>
                <a:cs typeface="Calibri" panose="020F0502020204030204" pitchFamily="34" charset="0"/>
              </a:rPr>
              <a:t>Ownership</a:t>
            </a:r>
            <a:r>
              <a:rPr lang="nb-NO" sz="4800" b="1" dirty="0">
                <a:solidFill>
                  <a:schemeClr val="bg1"/>
                </a:solidFill>
                <a:latin typeface="Calibri" panose="020F0502020204030204" pitchFamily="34" charset="0"/>
                <a:cs typeface="Calibri" panose="020F0502020204030204" pitchFamily="34" charset="0"/>
              </a:rPr>
              <a:t>, </a:t>
            </a:r>
            <a:r>
              <a:rPr lang="nb-NO" sz="4800" b="1" dirty="0" err="1">
                <a:solidFill>
                  <a:schemeClr val="bg1"/>
                </a:solidFill>
                <a:latin typeface="Calibri" panose="020F0502020204030204" pitchFamily="34" charset="0"/>
                <a:cs typeface="Calibri" panose="020F0502020204030204" pitchFamily="34" charset="0"/>
              </a:rPr>
              <a:t>control</a:t>
            </a:r>
            <a:r>
              <a:rPr lang="nb-NO" sz="4800" b="1" dirty="0">
                <a:solidFill>
                  <a:schemeClr val="bg1"/>
                </a:solidFill>
                <a:latin typeface="Calibri" panose="020F0502020204030204" pitchFamily="34" charset="0"/>
                <a:cs typeface="Calibri" panose="020F0502020204030204" pitchFamily="34" charset="0"/>
              </a:rPr>
              <a:t> and </a:t>
            </a:r>
            <a:r>
              <a:rPr lang="nb-NO" sz="4800" b="1" dirty="0" err="1">
                <a:solidFill>
                  <a:schemeClr val="bg1"/>
                </a:solidFill>
                <a:latin typeface="Calibri" panose="020F0502020204030204" pitchFamily="34" charset="0"/>
                <a:cs typeface="Calibri" panose="020F0502020204030204" pitchFamily="34" charset="0"/>
              </a:rPr>
              <a:t>circulation</a:t>
            </a:r>
            <a:r>
              <a:rPr lang="nb-NO" sz="4800" b="1" dirty="0">
                <a:solidFill>
                  <a:schemeClr val="bg1"/>
                </a:solidFill>
                <a:latin typeface="Calibri" panose="020F0502020204030204" pitchFamily="34" charset="0"/>
                <a:cs typeface="Calibri" panose="020F0502020204030204" pitchFamily="34" charset="0"/>
              </a:rPr>
              <a:t> of </a:t>
            </a:r>
            <a:r>
              <a:rPr lang="nb-NO" sz="4800" b="1" dirty="0" err="1">
                <a:solidFill>
                  <a:schemeClr val="bg1"/>
                </a:solidFill>
                <a:latin typeface="Calibri" panose="020F0502020204030204" pitchFamily="34" charset="0"/>
                <a:cs typeface="Calibri" panose="020F0502020204030204" pitchFamily="34" charset="0"/>
              </a:rPr>
              <a:t>suitable</a:t>
            </a:r>
            <a:r>
              <a:rPr lang="nb-NO" sz="4800" b="1" dirty="0">
                <a:solidFill>
                  <a:schemeClr val="bg1"/>
                </a:solidFill>
                <a:latin typeface="Calibri" panose="020F0502020204030204" pitchFamily="34" charset="0"/>
                <a:cs typeface="Calibri" panose="020F0502020204030204" pitchFamily="34" charset="0"/>
              </a:rPr>
              <a:t> </a:t>
            </a:r>
            <a:r>
              <a:rPr lang="nb-NO" sz="4800" b="1" dirty="0" err="1">
                <a:solidFill>
                  <a:schemeClr val="bg1"/>
                </a:solidFill>
                <a:latin typeface="Calibri" panose="020F0502020204030204" pitchFamily="34" charset="0"/>
                <a:cs typeface="Calibri" panose="020F0502020204030204" pitchFamily="34" charset="0"/>
              </a:rPr>
              <a:t>seeds</a:t>
            </a:r>
            <a:endParaRPr lang="nb-NO" sz="4800" b="1" dirty="0">
              <a:solidFill>
                <a:schemeClr val="bg1"/>
              </a:solidFill>
              <a:latin typeface="Calibri" panose="020F0502020204030204" pitchFamily="34" charset="0"/>
              <a:cs typeface="Calibri" panose="020F0502020204030204" pitchFamily="34" charset="0"/>
            </a:endParaRPr>
          </a:p>
        </p:txBody>
      </p:sp>
      <p:sp>
        <p:nvSpPr>
          <p:cNvPr id="3" name="Undertittel 2">
            <a:extLst>
              <a:ext uri="{FF2B5EF4-FFF2-40B4-BE49-F238E27FC236}">
                <a16:creationId xmlns:a16="http://schemas.microsoft.com/office/drawing/2014/main" id="{F3F88616-A695-7744-A6BF-3BAD11A0DD18}"/>
              </a:ext>
            </a:extLst>
          </p:cNvPr>
          <p:cNvSpPr>
            <a:spLocks noGrp="1"/>
          </p:cNvSpPr>
          <p:nvPr>
            <p:ph type="subTitle" idx="1"/>
          </p:nvPr>
        </p:nvSpPr>
        <p:spPr>
          <a:xfrm>
            <a:off x="2667000" y="4611475"/>
            <a:ext cx="6858000" cy="646331"/>
          </a:xfrm>
        </p:spPr>
        <p:txBody>
          <a:bodyPr>
            <a:noAutofit/>
          </a:bodyPr>
          <a:lstStyle/>
          <a:p>
            <a:r>
              <a:rPr lang="nb-NO" dirty="0" err="1">
                <a:solidFill>
                  <a:schemeClr val="bg1"/>
                </a:solidFill>
              </a:rPr>
              <a:t>Presenting</a:t>
            </a:r>
            <a:r>
              <a:rPr lang="nb-NO" dirty="0">
                <a:solidFill>
                  <a:schemeClr val="bg1"/>
                </a:solidFill>
              </a:rPr>
              <a:t> </a:t>
            </a:r>
            <a:r>
              <a:rPr lang="nb-NO" dirty="0" err="1">
                <a:solidFill>
                  <a:schemeClr val="bg1"/>
                </a:solidFill>
              </a:rPr>
              <a:t>results</a:t>
            </a:r>
            <a:r>
              <a:rPr lang="nb-NO" dirty="0">
                <a:solidFill>
                  <a:schemeClr val="bg1"/>
                </a:solidFill>
              </a:rPr>
              <a:t> from </a:t>
            </a:r>
            <a:r>
              <a:rPr lang="nb-NO" dirty="0" err="1">
                <a:solidFill>
                  <a:schemeClr val="bg1"/>
                </a:solidFill>
              </a:rPr>
              <a:t>the</a:t>
            </a:r>
            <a:r>
              <a:rPr lang="nb-NO" dirty="0">
                <a:solidFill>
                  <a:schemeClr val="bg1"/>
                </a:solidFill>
              </a:rPr>
              <a:t> </a:t>
            </a:r>
            <a:r>
              <a:rPr lang="nb-NO" dirty="0" err="1">
                <a:solidFill>
                  <a:schemeClr val="bg1"/>
                </a:solidFill>
              </a:rPr>
              <a:t>research</a:t>
            </a:r>
            <a:r>
              <a:rPr lang="nb-NO" dirty="0">
                <a:solidFill>
                  <a:schemeClr val="bg1"/>
                </a:solidFill>
              </a:rPr>
              <a:t> </a:t>
            </a:r>
            <a:r>
              <a:rPr lang="nb-NO" dirty="0" err="1">
                <a:solidFill>
                  <a:schemeClr val="bg1"/>
                </a:solidFill>
              </a:rPr>
              <a:t>project</a:t>
            </a:r>
            <a:br>
              <a:rPr lang="nb-NO" dirty="0">
                <a:solidFill>
                  <a:schemeClr val="bg1"/>
                </a:solidFill>
              </a:rPr>
            </a:br>
            <a:r>
              <a:rPr lang="nb-NO" i="1" dirty="0" err="1">
                <a:solidFill>
                  <a:schemeClr val="bg1"/>
                </a:solidFill>
              </a:rPr>
              <a:t>Suitable</a:t>
            </a:r>
            <a:r>
              <a:rPr lang="nb-NO" i="1" dirty="0">
                <a:solidFill>
                  <a:schemeClr val="bg1"/>
                </a:solidFill>
              </a:rPr>
              <a:t> </a:t>
            </a:r>
            <a:r>
              <a:rPr lang="nb-NO" i="1" dirty="0" err="1">
                <a:solidFill>
                  <a:schemeClr val="bg1"/>
                </a:solidFill>
              </a:rPr>
              <a:t>Seeds</a:t>
            </a:r>
            <a:r>
              <a:rPr lang="nb-NO" i="1" dirty="0">
                <a:solidFill>
                  <a:schemeClr val="bg1"/>
                </a:solidFill>
              </a:rPr>
              <a:t> for Food Security in Fragile States</a:t>
            </a:r>
            <a:endParaRPr lang="nb-NO" i="1" dirty="0"/>
          </a:p>
        </p:txBody>
      </p:sp>
      <p:sp>
        <p:nvSpPr>
          <p:cNvPr id="9" name="TekstSylinder 8">
            <a:extLst>
              <a:ext uri="{FF2B5EF4-FFF2-40B4-BE49-F238E27FC236}">
                <a16:creationId xmlns:a16="http://schemas.microsoft.com/office/drawing/2014/main" id="{195338F5-25D3-3944-9B67-B693978C68F7}"/>
              </a:ext>
            </a:extLst>
          </p:cNvPr>
          <p:cNvSpPr txBox="1"/>
          <p:nvPr/>
        </p:nvSpPr>
        <p:spPr>
          <a:xfrm>
            <a:off x="1524000" y="2779847"/>
            <a:ext cx="9144000" cy="1107996"/>
          </a:xfrm>
          <a:prstGeom prst="rect">
            <a:avLst/>
          </a:prstGeom>
          <a:noFill/>
        </p:spPr>
        <p:txBody>
          <a:bodyPr wrap="square" rtlCol="0">
            <a:spAutoFit/>
          </a:bodyPr>
          <a:lstStyle/>
          <a:p>
            <a:pPr algn="ctr"/>
            <a:r>
              <a:rPr lang="nb-NO" sz="2400" b="1" dirty="0">
                <a:solidFill>
                  <a:schemeClr val="bg1"/>
                </a:solidFill>
              </a:rPr>
              <a:t>Kathmandu Seminar</a:t>
            </a:r>
          </a:p>
          <a:p>
            <a:pPr algn="ctr"/>
            <a:r>
              <a:rPr lang="nb-NO" sz="2400" b="1" dirty="0">
                <a:solidFill>
                  <a:schemeClr val="bg1"/>
                </a:solidFill>
              </a:rPr>
              <a:t>2 November, 2022</a:t>
            </a:r>
          </a:p>
          <a:p>
            <a:endParaRPr lang="nb-NO" dirty="0"/>
          </a:p>
        </p:txBody>
      </p:sp>
      <p:sp>
        <p:nvSpPr>
          <p:cNvPr id="5" name="TekstSylinder 4">
            <a:extLst>
              <a:ext uri="{FF2B5EF4-FFF2-40B4-BE49-F238E27FC236}">
                <a16:creationId xmlns:a16="http://schemas.microsoft.com/office/drawing/2014/main" id="{5679EF74-AB0E-C34C-A541-12530ADFE11E}"/>
              </a:ext>
            </a:extLst>
          </p:cNvPr>
          <p:cNvSpPr txBox="1"/>
          <p:nvPr/>
        </p:nvSpPr>
        <p:spPr>
          <a:xfrm>
            <a:off x="0" y="-276999"/>
            <a:ext cx="6096000" cy="276999"/>
          </a:xfrm>
          <a:prstGeom prst="rect">
            <a:avLst/>
          </a:prstGeom>
          <a:noFill/>
        </p:spPr>
        <p:txBody>
          <a:bodyPr wrap="square" rtlCol="0">
            <a:spAutoFit/>
          </a:bodyPr>
          <a:lstStyle/>
          <a:p>
            <a:r>
              <a:rPr lang="nb-NO" sz="1200"/>
              <a:t>Startside 1</a:t>
            </a:r>
          </a:p>
        </p:txBody>
      </p:sp>
      <p:sp>
        <p:nvSpPr>
          <p:cNvPr id="4" name="TekstSylinder 3">
            <a:extLst>
              <a:ext uri="{FF2B5EF4-FFF2-40B4-BE49-F238E27FC236}">
                <a16:creationId xmlns:a16="http://schemas.microsoft.com/office/drawing/2014/main" id="{BA177509-99EC-46CB-9FEC-642552C1EC1A}"/>
              </a:ext>
            </a:extLst>
          </p:cNvPr>
          <p:cNvSpPr txBox="1"/>
          <p:nvPr/>
        </p:nvSpPr>
        <p:spPr>
          <a:xfrm>
            <a:off x="10906125" y="4507749"/>
            <a:ext cx="1019175" cy="391517"/>
          </a:xfrm>
          <a:prstGeom prst="rect">
            <a:avLst/>
          </a:prstGeom>
          <a:noFill/>
        </p:spPr>
        <p:txBody>
          <a:bodyPr wrap="square" rtlCol="0">
            <a:spAutoFit/>
          </a:bodyPr>
          <a:lstStyle/>
          <a:p>
            <a:pPr>
              <a:lnSpc>
                <a:spcPct val="80000"/>
              </a:lnSpc>
            </a:pPr>
            <a:r>
              <a:rPr lang="en-GB" sz="1200" b="1" dirty="0">
                <a:solidFill>
                  <a:srgbClr val="3C7B9A"/>
                </a:solidFill>
                <a:effectLst/>
                <a:latin typeface="Calibri" panose="020F0502020204030204" pitchFamily="34" charset="0"/>
                <a:ea typeface="Calibri" panose="020F0502020204030204" pitchFamily="34" charset="0"/>
              </a:rPr>
              <a:t>Photo: v2osk </a:t>
            </a:r>
            <a:br>
              <a:rPr lang="en-GB" sz="1200" b="1" dirty="0">
                <a:solidFill>
                  <a:srgbClr val="3C7B9A"/>
                </a:solidFill>
                <a:effectLst/>
                <a:latin typeface="Calibri" panose="020F0502020204030204" pitchFamily="34" charset="0"/>
                <a:ea typeface="Calibri" panose="020F0502020204030204" pitchFamily="34" charset="0"/>
              </a:rPr>
            </a:br>
            <a:r>
              <a:rPr lang="en-GB" sz="1200" b="1" dirty="0">
                <a:solidFill>
                  <a:srgbClr val="3C7B9A"/>
                </a:solidFill>
                <a:effectLst/>
                <a:latin typeface="Calibri" panose="020F0502020204030204" pitchFamily="34" charset="0"/>
                <a:ea typeface="Calibri" panose="020F0502020204030204" pitchFamily="34" charset="0"/>
              </a:rPr>
              <a:t>on </a:t>
            </a:r>
            <a:r>
              <a:rPr lang="en-GB" sz="1200" b="1" dirty="0" err="1">
                <a:solidFill>
                  <a:srgbClr val="3C7B9A"/>
                </a:solidFill>
                <a:effectLst/>
                <a:latin typeface="Calibri" panose="020F0502020204030204" pitchFamily="34" charset="0"/>
                <a:ea typeface="Calibri" panose="020F0502020204030204" pitchFamily="34" charset="0"/>
              </a:rPr>
              <a:t>Unsplash</a:t>
            </a:r>
            <a:endParaRPr lang="nb-NO" sz="1200" b="1" dirty="0">
              <a:solidFill>
                <a:srgbClr val="3C7B9A"/>
              </a:solidFill>
              <a:effectLst/>
              <a:latin typeface="Calibri" panose="020F0502020204030204" pitchFamily="34" charset="0"/>
              <a:ea typeface="Calibri" panose="020F0502020204030204" pitchFamily="34" charset="0"/>
            </a:endParaRPr>
          </a:p>
        </p:txBody>
      </p:sp>
      <p:pic>
        <p:nvPicPr>
          <p:cNvPr id="6" name="Picture 5" descr="Arrow&#10;&#10;Description automatically generated">
            <a:extLst>
              <a:ext uri="{FF2B5EF4-FFF2-40B4-BE49-F238E27FC236}">
                <a16:creationId xmlns:a16="http://schemas.microsoft.com/office/drawing/2014/main" id="{BD2BFBE7-96BD-433C-E5C5-D6C106E58920}"/>
              </a:ext>
            </a:extLst>
          </p:cNvPr>
          <p:cNvPicPr>
            <a:picLocks noChangeAspect="1"/>
          </p:cNvPicPr>
          <p:nvPr/>
        </p:nvPicPr>
        <p:blipFill>
          <a:blip r:embed="rId4"/>
          <a:stretch>
            <a:fillRect/>
          </a:stretch>
        </p:blipFill>
        <p:spPr>
          <a:xfrm>
            <a:off x="9495972" y="5829300"/>
            <a:ext cx="1940052" cy="1028699"/>
          </a:xfrm>
          <a:prstGeom prst="rect">
            <a:avLst/>
          </a:prstGeom>
        </p:spPr>
      </p:pic>
    </p:spTree>
    <p:extLst>
      <p:ext uri="{BB962C8B-B14F-4D97-AF65-F5344CB8AC3E}">
        <p14:creationId xmlns:p14="http://schemas.microsoft.com/office/powerpoint/2010/main" val="2957980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2285579"/>
            <a:ext cx="6400800" cy="986441"/>
          </a:xfrm>
        </p:spPr>
        <p:txBody>
          <a:bodyPr>
            <a:normAutofit fontScale="90000"/>
          </a:bodyPr>
          <a:lstStyle/>
          <a:p>
            <a:r>
              <a:rPr lang="nb-NO" b="1" noProof="1">
                <a:solidFill>
                  <a:schemeClr val="bg1"/>
                </a:solidFill>
                <a:latin typeface="Calibri" panose="020F0502020204030204" pitchFamily="34" charset="0"/>
                <a:cs typeface="Calibri" panose="020F0502020204030204" pitchFamily="34" charset="0"/>
              </a:rPr>
              <a:t>Three large MNCs in seed</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78698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noProof="1">
                <a:solidFill>
                  <a:schemeClr val="bg1"/>
                </a:solidFill>
              </a:rPr>
              <a:t>Bayer (which acquired Monsanto)</a:t>
            </a:r>
          </a:p>
          <a:p>
            <a:r>
              <a:rPr lang="nb-NO" noProof="1">
                <a:solidFill>
                  <a:schemeClr val="bg1"/>
                </a:solidFill>
              </a:rPr>
              <a:t>Corteva (merger between Dow &amp; DuPont)</a:t>
            </a:r>
          </a:p>
          <a:p>
            <a:r>
              <a:rPr lang="nb-NO" noProof="1">
                <a:solidFill>
                  <a:schemeClr val="bg1"/>
                </a:solidFill>
              </a:rPr>
              <a:t>Syngenta (acquired by Chem China)</a:t>
            </a:r>
          </a:p>
          <a:p>
            <a:endParaRPr lang="nb-NO" noProof="1">
              <a:solidFill>
                <a:schemeClr val="bg1"/>
              </a:solidFill>
            </a:endParaRPr>
          </a:p>
          <a:p>
            <a:r>
              <a:rPr lang="nb-NO" noProof="1">
                <a:solidFill>
                  <a:schemeClr val="bg1"/>
                </a:solidFill>
              </a:rPr>
              <a:t>Holds about US$ 21.8 billion of the total US$ 42.8 billion global seed market value</a:t>
            </a:r>
          </a:p>
          <a:p>
            <a:pPr marL="0" indent="0">
              <a:buNone/>
            </a:pPr>
            <a:endParaRPr lang="nb-NO" noProof="1">
              <a:solidFill>
                <a:schemeClr val="bg1"/>
              </a:solidFill>
            </a:endParaRP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C92A73D4-AE1C-ED1F-0EAB-F2BAD92ED4C9}"/>
              </a:ext>
            </a:extLst>
          </p:cNvPr>
          <p:cNvPicPr>
            <a:picLocks noChangeAspect="1"/>
          </p:cNvPicPr>
          <p:nvPr/>
        </p:nvPicPr>
        <p:blipFill>
          <a:blip r:embed="rId4"/>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1948432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2285579"/>
            <a:ext cx="6400800" cy="986441"/>
          </a:xfrm>
        </p:spPr>
        <p:txBody>
          <a:bodyPr>
            <a:normAutofit/>
          </a:bodyPr>
          <a:lstStyle/>
          <a:p>
            <a:r>
              <a:rPr lang="nb-NO" b="1" noProof="1">
                <a:solidFill>
                  <a:schemeClr val="bg1"/>
                </a:solidFill>
                <a:latin typeface="Calibri" panose="020F0502020204030204" pitchFamily="34" charset="0"/>
                <a:cs typeface="Calibri" panose="020F0502020204030204" pitchFamily="34" charset="0"/>
              </a:rPr>
              <a:t>Global reality</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78698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noProof="1">
                <a:solidFill>
                  <a:schemeClr val="bg1"/>
                </a:solidFill>
              </a:rPr>
              <a:t>In the crops for seed production, the private sector will play a significant role both in efficiency and in technological development in breeding.</a:t>
            </a:r>
          </a:p>
          <a:p>
            <a:r>
              <a:rPr lang="nb-NO" noProof="1">
                <a:solidFill>
                  <a:schemeClr val="bg1"/>
                </a:solidFill>
              </a:rPr>
              <a:t>Public sector continues to play a role in pre-breeding in ensuring equity in access to, and in conserving the basic gene pool.</a:t>
            </a:r>
          </a:p>
          <a:p>
            <a:pPr marL="0" indent="0">
              <a:buNone/>
            </a:pPr>
            <a:endParaRPr lang="nb-NO" noProof="1">
              <a:solidFill>
                <a:schemeClr val="bg1"/>
              </a:solidFill>
            </a:endParaRP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C92A73D4-AE1C-ED1F-0EAB-F2BAD92ED4C9}"/>
              </a:ext>
            </a:extLst>
          </p:cNvPr>
          <p:cNvPicPr>
            <a:picLocks noChangeAspect="1"/>
          </p:cNvPicPr>
          <p:nvPr/>
        </p:nvPicPr>
        <p:blipFill>
          <a:blip r:embed="rId4"/>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29251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1" y="2285579"/>
            <a:ext cx="11994077" cy="986441"/>
          </a:xfrm>
        </p:spPr>
        <p:txBody>
          <a:bodyPr>
            <a:normAutofit/>
          </a:bodyPr>
          <a:lstStyle/>
          <a:p>
            <a:r>
              <a:rPr lang="nb-NO" b="1" noProof="1">
                <a:solidFill>
                  <a:schemeClr val="bg1"/>
                </a:solidFill>
                <a:latin typeface="Calibri" panose="020F0502020204030204" pitchFamily="34" charset="0"/>
                <a:cs typeface="Calibri" panose="020F0502020204030204" pitchFamily="34" charset="0"/>
              </a:rPr>
              <a:t>Story of Green Revolution</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78698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noProof="1">
              <a:solidFill>
                <a:schemeClr val="bg1"/>
              </a:solidFill>
            </a:endParaRPr>
          </a:p>
          <a:p>
            <a:pPr marL="0" indent="0">
              <a:buNone/>
            </a:pPr>
            <a:endParaRPr lang="nb-NO" noProof="1">
              <a:solidFill>
                <a:schemeClr val="bg1"/>
              </a:solidFill>
            </a:endParaRP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C92A73D4-AE1C-ED1F-0EAB-F2BAD92ED4C9}"/>
              </a:ext>
            </a:extLst>
          </p:cNvPr>
          <p:cNvPicPr>
            <a:picLocks noChangeAspect="1"/>
          </p:cNvPicPr>
          <p:nvPr/>
        </p:nvPicPr>
        <p:blipFill>
          <a:blip r:embed="rId4"/>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1512000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2285579"/>
            <a:ext cx="6400800" cy="986441"/>
          </a:xfrm>
        </p:spPr>
        <p:txBody>
          <a:bodyPr>
            <a:normAutofit fontScale="90000"/>
          </a:bodyPr>
          <a:lstStyle/>
          <a:p>
            <a:r>
              <a:rPr lang="nb-NO" b="1" noProof="1">
                <a:solidFill>
                  <a:schemeClr val="bg1"/>
                </a:solidFill>
                <a:latin typeface="Calibri" panose="020F0502020204030204" pitchFamily="34" charset="0"/>
                <a:cs typeface="Calibri" panose="020F0502020204030204" pitchFamily="34" charset="0"/>
              </a:rPr>
              <a:t>Seed system in India</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78698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noProof="1">
                <a:solidFill>
                  <a:schemeClr val="bg1"/>
                </a:solidFill>
              </a:rPr>
              <a:t>Market size is 3-6 billion USD</a:t>
            </a:r>
          </a:p>
          <a:p>
            <a:r>
              <a:rPr lang="nb-NO" noProof="1">
                <a:solidFill>
                  <a:schemeClr val="bg1"/>
                </a:solidFill>
              </a:rPr>
              <a:t>70% market is of hybrids</a:t>
            </a:r>
          </a:p>
          <a:p>
            <a:r>
              <a:rPr lang="nb-NO" noProof="1">
                <a:solidFill>
                  <a:schemeClr val="bg1"/>
                </a:solidFill>
              </a:rPr>
              <a:t>Wheat and rice are open-pollinated</a:t>
            </a:r>
          </a:p>
          <a:p>
            <a:r>
              <a:rPr lang="nb-NO" noProof="1">
                <a:solidFill>
                  <a:schemeClr val="bg1"/>
                </a:solidFill>
              </a:rPr>
              <a:t>Cereal seed sale is largely administered by the Government </a:t>
            </a:r>
          </a:p>
          <a:p>
            <a:r>
              <a:rPr lang="nb-NO" noProof="1">
                <a:solidFill>
                  <a:schemeClr val="bg1"/>
                </a:solidFill>
              </a:rPr>
              <a:t>Vegetable seeds are produced by Private Sector</a:t>
            </a:r>
          </a:p>
          <a:p>
            <a:r>
              <a:rPr lang="nb-NO" noProof="1">
                <a:solidFill>
                  <a:schemeClr val="bg1"/>
                </a:solidFill>
              </a:rPr>
              <a:t>Informal exchange of germplasm at the field / local level is prevalent and has a provision in the Seed Act (2019)</a:t>
            </a:r>
          </a:p>
          <a:p>
            <a:pPr marL="0" indent="0">
              <a:buNone/>
            </a:pPr>
            <a:endParaRPr lang="nb-NO" noProof="1">
              <a:solidFill>
                <a:schemeClr val="bg1"/>
              </a:solidFill>
            </a:endParaRP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C92A73D4-AE1C-ED1F-0EAB-F2BAD92ED4C9}"/>
              </a:ext>
            </a:extLst>
          </p:cNvPr>
          <p:cNvPicPr>
            <a:picLocks noChangeAspect="1"/>
          </p:cNvPicPr>
          <p:nvPr/>
        </p:nvPicPr>
        <p:blipFill>
          <a:blip r:embed="rId4"/>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1156180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17296" y="1712142"/>
            <a:ext cx="5693230" cy="1060516"/>
          </a:xfrm>
        </p:spPr>
        <p:txBody>
          <a:bodyPr>
            <a:normAutofit/>
          </a:bodyPr>
          <a:lstStyle/>
          <a:p>
            <a:r>
              <a:rPr lang="nb-NO" b="1" noProof="1">
                <a:solidFill>
                  <a:schemeClr val="bg1"/>
                </a:solidFill>
                <a:latin typeface="Calibri" panose="020F0502020204030204" pitchFamily="34" charset="0"/>
                <a:cs typeface="Calibri" panose="020F0502020204030204" pitchFamily="34" charset="0"/>
              </a:rPr>
              <a:t>Challenges </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78698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noProof="1">
              <a:solidFill>
                <a:schemeClr val="bg1"/>
              </a:solidFill>
            </a:endParaRP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C92A73D4-AE1C-ED1F-0EAB-F2BAD92ED4C9}"/>
              </a:ext>
            </a:extLst>
          </p:cNvPr>
          <p:cNvPicPr>
            <a:picLocks noChangeAspect="1"/>
          </p:cNvPicPr>
          <p:nvPr/>
        </p:nvPicPr>
        <p:blipFill>
          <a:blip r:embed="rId4"/>
          <a:stretch>
            <a:fillRect/>
          </a:stretch>
        </p:blipFill>
        <p:spPr>
          <a:xfrm>
            <a:off x="8610600" y="5829300"/>
            <a:ext cx="1940052" cy="1028699"/>
          </a:xfrm>
          <a:prstGeom prst="rect">
            <a:avLst/>
          </a:prstGeom>
        </p:spPr>
      </p:pic>
      <p:sp>
        <p:nvSpPr>
          <p:cNvPr id="6" name="Plassholder for innhold 2">
            <a:extLst>
              <a:ext uri="{FF2B5EF4-FFF2-40B4-BE49-F238E27FC236}">
                <a16:creationId xmlns:a16="http://schemas.microsoft.com/office/drawing/2014/main" id="{E220C6CA-AA25-8BDD-FF9C-E1FD2702ED72}"/>
              </a:ext>
            </a:extLst>
          </p:cNvPr>
          <p:cNvSpPr txBox="1">
            <a:spLocks/>
          </p:cNvSpPr>
          <p:nvPr/>
        </p:nvSpPr>
        <p:spPr>
          <a:xfrm>
            <a:off x="6498771" y="50441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b="1" noProof="1">
                <a:solidFill>
                  <a:schemeClr val="bg1"/>
                </a:solidFill>
                <a:latin typeface="Calibri" panose="020F0502020204030204" pitchFamily="34" charset="0"/>
                <a:cs typeface="Calibri" panose="020F0502020204030204" pitchFamily="34" charset="0"/>
              </a:rPr>
              <a:t>India has attained Food Security, but malnutrition still remains a challenge</a:t>
            </a:r>
          </a:p>
          <a:p>
            <a:r>
              <a:rPr lang="nb-NO" b="1" noProof="1">
                <a:solidFill>
                  <a:schemeClr val="bg1"/>
                </a:solidFill>
                <a:latin typeface="Calibri" panose="020F0502020204030204" pitchFamily="34" charset="0"/>
                <a:cs typeface="Calibri" panose="020F0502020204030204" pitchFamily="34" charset="0"/>
              </a:rPr>
              <a:t>Climate change will have a negative impact on food productivity </a:t>
            </a:r>
          </a:p>
          <a:p>
            <a:r>
              <a:rPr lang="nb-NO" b="1" noProof="1">
                <a:solidFill>
                  <a:schemeClr val="bg1"/>
                </a:solidFill>
                <a:latin typeface="Calibri" panose="020F0502020204030204" pitchFamily="34" charset="0"/>
                <a:cs typeface="Calibri" panose="020F0502020204030204" pitchFamily="34" charset="0"/>
              </a:rPr>
              <a:t>Ground water depletion is an emerging challenge </a:t>
            </a:r>
          </a:p>
          <a:p>
            <a:pPr marL="0" indent="0">
              <a:buNone/>
            </a:pPr>
            <a:endParaRPr lang="nb-NO" noProof="1">
              <a:solidFill>
                <a:schemeClr val="bg1"/>
              </a:solidFill>
            </a:endParaRPr>
          </a:p>
          <a:p>
            <a:endParaRPr lang="nb-NO" noProof="1">
              <a:solidFill>
                <a:schemeClr val="bg1"/>
              </a:solidFill>
            </a:endParaRPr>
          </a:p>
        </p:txBody>
      </p:sp>
    </p:spTree>
    <p:extLst>
      <p:ext uri="{BB962C8B-B14F-4D97-AF65-F5344CB8AC3E}">
        <p14:creationId xmlns:p14="http://schemas.microsoft.com/office/powerpoint/2010/main" val="2090884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2285579"/>
            <a:ext cx="6400800" cy="1418516"/>
          </a:xfrm>
        </p:spPr>
        <p:txBody>
          <a:bodyPr>
            <a:normAutofit fontScale="90000"/>
          </a:bodyPr>
          <a:lstStyle/>
          <a:p>
            <a:r>
              <a:rPr lang="nb-NO" b="1" noProof="1">
                <a:solidFill>
                  <a:schemeClr val="bg1"/>
                </a:solidFill>
                <a:latin typeface="Calibri" panose="020F0502020204030204" pitchFamily="34" charset="0"/>
                <a:cs typeface="Calibri" panose="020F0502020204030204" pitchFamily="34" charset="0"/>
              </a:rPr>
              <a:t>International Regulations controlling Germplasm exchange</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78698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noProof="1">
                <a:solidFill>
                  <a:schemeClr val="bg1"/>
                </a:solidFill>
              </a:rPr>
              <a:t>Convention on Biological Diversity</a:t>
            </a:r>
          </a:p>
          <a:p>
            <a:r>
              <a:rPr lang="nb-NO" noProof="1">
                <a:solidFill>
                  <a:schemeClr val="bg1"/>
                </a:solidFill>
              </a:rPr>
              <a:t>The Cartagena Protocol on Biosafety</a:t>
            </a:r>
          </a:p>
          <a:p>
            <a:r>
              <a:rPr lang="nb-NO" noProof="1">
                <a:solidFill>
                  <a:schemeClr val="bg1"/>
                </a:solidFill>
              </a:rPr>
              <a:t>The Nagoya Protocol on access and benefit sharing</a:t>
            </a:r>
          </a:p>
          <a:p>
            <a:r>
              <a:rPr lang="nb-NO" noProof="1">
                <a:solidFill>
                  <a:schemeClr val="bg1"/>
                </a:solidFill>
              </a:rPr>
              <a:t>International treaty on Plant Genetic Resources for food  and Agriculture</a:t>
            </a:r>
          </a:p>
          <a:p>
            <a:r>
              <a:rPr lang="nb-NO" noProof="1">
                <a:solidFill>
                  <a:schemeClr val="bg1"/>
                </a:solidFill>
              </a:rPr>
              <a:t>Trade related aspects of Intellectual Property Right (TRIPs Agreement)</a:t>
            </a: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C92A73D4-AE1C-ED1F-0EAB-F2BAD92ED4C9}"/>
              </a:ext>
            </a:extLst>
          </p:cNvPr>
          <p:cNvPicPr>
            <a:picLocks noChangeAspect="1"/>
          </p:cNvPicPr>
          <p:nvPr/>
        </p:nvPicPr>
        <p:blipFill>
          <a:blip r:embed="rId4"/>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1315378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1150807"/>
            <a:ext cx="6400800" cy="1381026"/>
          </a:xfrm>
        </p:spPr>
        <p:txBody>
          <a:bodyPr>
            <a:normAutofit fontScale="90000"/>
          </a:bodyPr>
          <a:lstStyle/>
          <a:p>
            <a:r>
              <a:rPr lang="nb-NO" b="1" noProof="1">
                <a:solidFill>
                  <a:schemeClr val="bg1"/>
                </a:solidFill>
                <a:latin typeface="Calibri" panose="020F0502020204030204" pitchFamily="34" charset="0"/>
                <a:cs typeface="Calibri" panose="020F0502020204030204" pitchFamily="34" charset="0"/>
              </a:rPr>
              <a:t>National Legislation</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1348352"/>
            <a:ext cx="5693229" cy="42377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3600" noProof="1">
                <a:solidFill>
                  <a:schemeClr val="bg1"/>
                </a:solidFill>
              </a:rPr>
              <a:t>Indian Seed Act of 1966</a:t>
            </a:r>
          </a:p>
          <a:p>
            <a:r>
              <a:rPr lang="nb-NO" sz="3600" noProof="1">
                <a:solidFill>
                  <a:schemeClr val="bg1"/>
                </a:solidFill>
              </a:rPr>
              <a:t>The Seed Bill 2019</a:t>
            </a:r>
          </a:p>
          <a:p>
            <a:endParaRPr lang="nb-NO" sz="3600"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C92A73D4-AE1C-ED1F-0EAB-F2BAD92ED4C9}"/>
              </a:ext>
            </a:extLst>
          </p:cNvPr>
          <p:cNvPicPr>
            <a:picLocks noChangeAspect="1"/>
          </p:cNvPicPr>
          <p:nvPr/>
        </p:nvPicPr>
        <p:blipFill>
          <a:blip r:embed="rId4"/>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2100574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2285579"/>
            <a:ext cx="11794210" cy="986441"/>
          </a:xfrm>
        </p:spPr>
        <p:txBody>
          <a:bodyPr>
            <a:normAutofit fontScale="90000"/>
          </a:bodyPr>
          <a:lstStyle/>
          <a:p>
            <a:r>
              <a:rPr lang="nb-NO" b="1" noProof="1">
                <a:solidFill>
                  <a:schemeClr val="bg1"/>
                </a:solidFill>
                <a:latin typeface="Calibri" panose="020F0502020204030204" pitchFamily="34" charset="0"/>
                <a:cs typeface="Calibri" panose="020F0502020204030204" pitchFamily="34" charset="0"/>
              </a:rPr>
              <a:t>The National Biodiversity </a:t>
            </a:r>
            <a:br>
              <a:rPr lang="nb-NO" b="1" noProof="1">
                <a:solidFill>
                  <a:schemeClr val="bg1"/>
                </a:solidFill>
                <a:latin typeface="Calibri" panose="020F0502020204030204" pitchFamily="34" charset="0"/>
                <a:cs typeface="Calibri" panose="020F0502020204030204" pitchFamily="34" charset="0"/>
              </a:rPr>
            </a:br>
            <a:r>
              <a:rPr lang="nb-NO" b="1" noProof="1">
                <a:solidFill>
                  <a:schemeClr val="bg1"/>
                </a:solidFill>
                <a:latin typeface="Calibri" panose="020F0502020204030204" pitchFamily="34" charset="0"/>
                <a:cs typeface="Calibri" panose="020F0502020204030204" pitchFamily="34" charset="0"/>
              </a:rPr>
              <a:t>Authority (NBA)</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78698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noProof="1">
              <a:solidFill>
                <a:schemeClr val="bg1"/>
              </a:solidFill>
            </a:endParaRP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C92A73D4-AE1C-ED1F-0EAB-F2BAD92ED4C9}"/>
              </a:ext>
            </a:extLst>
          </p:cNvPr>
          <p:cNvPicPr>
            <a:picLocks noChangeAspect="1"/>
          </p:cNvPicPr>
          <p:nvPr/>
        </p:nvPicPr>
        <p:blipFill>
          <a:blip r:embed="rId4"/>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1137275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2285579"/>
            <a:ext cx="11778712" cy="986441"/>
          </a:xfrm>
        </p:spPr>
        <p:txBody>
          <a:bodyPr>
            <a:normAutofit fontScale="90000"/>
          </a:bodyPr>
          <a:lstStyle/>
          <a:p>
            <a:r>
              <a:rPr lang="nb-NO" b="1" noProof="1">
                <a:solidFill>
                  <a:schemeClr val="bg1"/>
                </a:solidFill>
                <a:latin typeface="Calibri" panose="020F0502020204030204" pitchFamily="34" charset="0"/>
                <a:cs typeface="Calibri" panose="020F0502020204030204" pitchFamily="34" charset="0"/>
              </a:rPr>
              <a:t>Protection of Plant varieties and Farmers Right Act (PPV &amp; FR) 2001</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78698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noProof="1">
              <a:solidFill>
                <a:schemeClr val="bg1"/>
              </a:solidFill>
            </a:endParaRP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C92A73D4-AE1C-ED1F-0EAB-F2BAD92ED4C9}"/>
              </a:ext>
            </a:extLst>
          </p:cNvPr>
          <p:cNvPicPr>
            <a:picLocks noChangeAspect="1"/>
          </p:cNvPicPr>
          <p:nvPr/>
        </p:nvPicPr>
        <p:blipFill>
          <a:blip r:embed="rId4"/>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2575560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2285579"/>
            <a:ext cx="6400800" cy="986441"/>
          </a:xfrm>
        </p:spPr>
        <p:txBody>
          <a:bodyPr>
            <a:normAutofit fontScale="90000"/>
          </a:bodyPr>
          <a:lstStyle/>
          <a:p>
            <a:r>
              <a:rPr lang="nb-NO" b="1" noProof="1">
                <a:solidFill>
                  <a:schemeClr val="bg1"/>
                </a:solidFill>
                <a:latin typeface="Calibri" panose="020F0502020204030204" pitchFamily="34" charset="0"/>
                <a:cs typeface="Calibri" panose="020F0502020204030204" pitchFamily="34" charset="0"/>
              </a:rPr>
              <a:t>Challenges due to IPRs in developing countries </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78698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noProof="1">
                <a:solidFill>
                  <a:schemeClr val="bg1"/>
                </a:solidFill>
              </a:rPr>
              <a:t> </a:t>
            </a:r>
            <a:r>
              <a:rPr lang="nb-NO" sz="4000" noProof="1">
                <a:solidFill>
                  <a:schemeClr val="bg1"/>
                </a:solidFill>
              </a:rPr>
              <a:t>Biodiversity-rich</a:t>
            </a:r>
            <a:br>
              <a:rPr lang="nb-NO" sz="4000" noProof="1">
                <a:solidFill>
                  <a:schemeClr val="bg1"/>
                </a:solidFill>
              </a:rPr>
            </a:br>
            <a:endParaRPr lang="nb-NO" sz="4000" noProof="1">
              <a:solidFill>
                <a:schemeClr val="bg1"/>
              </a:solidFill>
            </a:endParaRPr>
          </a:p>
          <a:p>
            <a:pPr marL="0" indent="0">
              <a:buNone/>
            </a:pPr>
            <a:r>
              <a:rPr lang="nb-NO" sz="4000" noProof="1">
                <a:solidFill>
                  <a:schemeClr val="bg1"/>
                </a:solidFill>
              </a:rPr>
              <a:t>     vrs. </a:t>
            </a:r>
          </a:p>
          <a:p>
            <a:pPr marL="0" indent="0">
              <a:buNone/>
            </a:pPr>
            <a:br>
              <a:rPr lang="nb-NO" sz="4000" noProof="1">
                <a:solidFill>
                  <a:schemeClr val="bg1"/>
                </a:solidFill>
              </a:rPr>
            </a:br>
            <a:r>
              <a:rPr lang="nb-NO" sz="4000" noProof="1">
                <a:solidFill>
                  <a:schemeClr val="bg1"/>
                </a:solidFill>
              </a:rPr>
              <a:t>    Technology rich</a:t>
            </a: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C92A73D4-AE1C-ED1F-0EAB-F2BAD92ED4C9}"/>
              </a:ext>
            </a:extLst>
          </p:cNvPr>
          <p:cNvPicPr>
            <a:picLocks noChangeAspect="1"/>
          </p:cNvPicPr>
          <p:nvPr/>
        </p:nvPicPr>
        <p:blipFill>
          <a:blip r:embed="rId4"/>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2907074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Et bilde som inneholder flere&#10;&#10;Automatisk generert beskrivelse">
            <a:extLst>
              <a:ext uri="{FF2B5EF4-FFF2-40B4-BE49-F238E27FC236}">
                <a16:creationId xmlns:a16="http://schemas.microsoft.com/office/drawing/2014/main" id="{A678ECDD-F9F9-4787-8B07-C80A72E6B495}"/>
              </a:ext>
            </a:extLst>
          </p:cNvPr>
          <p:cNvPicPr>
            <a:picLocks noChangeAspect="1"/>
          </p:cNvPicPr>
          <p:nvPr/>
        </p:nvPicPr>
        <p:blipFill rotWithShape="1">
          <a:blip r:embed="rId3"/>
          <a:srcRect r="4591" b="2806"/>
          <a:stretch/>
        </p:blipFill>
        <p:spPr>
          <a:xfrm>
            <a:off x="8770290" y="2512424"/>
            <a:ext cx="3282206" cy="3132000"/>
          </a:xfrm>
          <a:prstGeom prst="ellipse">
            <a:avLst/>
          </a:prstGeom>
          <a:ln w="19050">
            <a:solidFill>
              <a:schemeClr val="bg1">
                <a:lumMod val="95000"/>
              </a:schemeClr>
            </a:solidFill>
          </a:ln>
          <a:effectLst>
            <a:outerShdw blurRad="50800" dist="38100" dir="2700000" algn="tl" rotWithShape="0">
              <a:prstClr val="black">
                <a:alpha val="40000"/>
              </a:prstClr>
            </a:outerShdw>
          </a:effectLst>
        </p:spPr>
      </p:pic>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923925" y="1122363"/>
            <a:ext cx="10515600" cy="1440215"/>
          </a:xfrm>
        </p:spPr>
        <p:txBody>
          <a:bodyPr>
            <a:noAutofit/>
          </a:bodyPr>
          <a:lstStyle/>
          <a:p>
            <a:r>
              <a:rPr lang="nb-NO" sz="4800" b="1" dirty="0" err="1">
                <a:solidFill>
                  <a:schemeClr val="bg1"/>
                </a:solidFill>
                <a:latin typeface="Calibri" panose="020F0502020204030204" pitchFamily="34" charset="0"/>
                <a:cs typeface="Calibri" panose="020F0502020204030204" pitchFamily="34" charset="0"/>
              </a:rPr>
              <a:t>Regulated</a:t>
            </a:r>
            <a:r>
              <a:rPr lang="nb-NO" sz="4800" b="1" dirty="0">
                <a:solidFill>
                  <a:schemeClr val="bg1"/>
                </a:solidFill>
                <a:latin typeface="Calibri" panose="020F0502020204030204" pitchFamily="34" charset="0"/>
                <a:cs typeface="Calibri" panose="020F0502020204030204" pitchFamily="34" charset="0"/>
              </a:rPr>
              <a:t> </a:t>
            </a:r>
            <a:r>
              <a:rPr lang="nb-NO" sz="4800" b="1" dirty="0" err="1">
                <a:solidFill>
                  <a:schemeClr val="bg1"/>
                </a:solidFill>
                <a:latin typeface="Calibri" panose="020F0502020204030204" pitchFamily="34" charset="0"/>
                <a:cs typeface="Calibri" panose="020F0502020204030204" pitchFamily="34" charset="0"/>
              </a:rPr>
              <a:t>Germplasm</a:t>
            </a:r>
            <a:r>
              <a:rPr lang="nb-NO" sz="4800" b="1" dirty="0">
                <a:solidFill>
                  <a:schemeClr val="bg1"/>
                </a:solidFill>
                <a:latin typeface="Calibri" panose="020F0502020204030204" pitchFamily="34" charset="0"/>
                <a:cs typeface="Calibri" panose="020F0502020204030204" pitchFamily="34" charset="0"/>
              </a:rPr>
              <a:t> Exchange: </a:t>
            </a:r>
            <a:r>
              <a:rPr lang="nb-NO" sz="4800" b="1" dirty="0" err="1">
                <a:solidFill>
                  <a:schemeClr val="bg1"/>
                </a:solidFill>
                <a:latin typeface="Calibri" panose="020F0502020204030204" pitchFamily="34" charset="0"/>
                <a:cs typeface="Calibri" panose="020F0502020204030204" pitchFamily="34" charset="0"/>
              </a:rPr>
              <a:t>Impacts</a:t>
            </a:r>
            <a:r>
              <a:rPr lang="nb-NO" sz="4800" b="1" dirty="0">
                <a:solidFill>
                  <a:schemeClr val="bg1"/>
                </a:solidFill>
                <a:latin typeface="Calibri" panose="020F0502020204030204" pitchFamily="34" charset="0"/>
                <a:cs typeface="Calibri" panose="020F0502020204030204" pitchFamily="34" charset="0"/>
              </a:rPr>
              <a:t> on </a:t>
            </a:r>
            <a:r>
              <a:rPr lang="nb-NO" sz="4800" b="1" dirty="0" err="1">
                <a:solidFill>
                  <a:schemeClr val="bg1"/>
                </a:solidFill>
                <a:latin typeface="Calibri" panose="020F0502020204030204" pitchFamily="34" charset="0"/>
                <a:cs typeface="Calibri" panose="020F0502020204030204" pitchFamily="34" charset="0"/>
              </a:rPr>
              <a:t>Seeds</a:t>
            </a:r>
            <a:r>
              <a:rPr lang="nb-NO" sz="4800" b="1" dirty="0">
                <a:solidFill>
                  <a:schemeClr val="bg1"/>
                </a:solidFill>
                <a:latin typeface="Calibri" panose="020F0502020204030204" pitchFamily="34" charset="0"/>
                <a:cs typeface="Calibri" panose="020F0502020204030204" pitchFamily="34" charset="0"/>
              </a:rPr>
              <a:t> </a:t>
            </a:r>
            <a:r>
              <a:rPr lang="nb-NO" sz="4800" b="1" dirty="0" err="1">
                <a:solidFill>
                  <a:schemeClr val="bg1"/>
                </a:solidFill>
                <a:latin typeface="Calibri" panose="020F0502020204030204" pitchFamily="34" charset="0"/>
                <a:cs typeface="Calibri" panose="020F0502020204030204" pitchFamily="34" charset="0"/>
              </a:rPr>
              <a:t>Legislation</a:t>
            </a:r>
            <a:r>
              <a:rPr lang="nb-NO" sz="4800" b="1" dirty="0">
                <a:solidFill>
                  <a:schemeClr val="bg1"/>
                </a:solidFill>
                <a:latin typeface="Calibri" panose="020F0502020204030204" pitchFamily="34" charset="0"/>
                <a:cs typeface="Calibri" panose="020F0502020204030204" pitchFamily="34" charset="0"/>
              </a:rPr>
              <a:t> in India</a:t>
            </a:r>
          </a:p>
        </p:txBody>
      </p:sp>
      <p:sp>
        <p:nvSpPr>
          <p:cNvPr id="3" name="Undertittel 2">
            <a:extLst>
              <a:ext uri="{FF2B5EF4-FFF2-40B4-BE49-F238E27FC236}">
                <a16:creationId xmlns:a16="http://schemas.microsoft.com/office/drawing/2014/main" id="{F3F88616-A695-7744-A6BF-3BAD11A0DD18}"/>
              </a:ext>
            </a:extLst>
          </p:cNvPr>
          <p:cNvSpPr>
            <a:spLocks noGrp="1"/>
          </p:cNvSpPr>
          <p:nvPr>
            <p:ph type="subTitle" idx="1"/>
          </p:nvPr>
        </p:nvSpPr>
        <p:spPr>
          <a:xfrm>
            <a:off x="2667000" y="4611475"/>
            <a:ext cx="6858000" cy="646331"/>
          </a:xfrm>
        </p:spPr>
        <p:txBody>
          <a:bodyPr>
            <a:noAutofit/>
          </a:bodyPr>
          <a:lstStyle/>
          <a:p>
            <a:r>
              <a:rPr lang="nb-NO" dirty="0">
                <a:solidFill>
                  <a:schemeClr val="bg1"/>
                </a:solidFill>
              </a:rPr>
              <a:t>Vibha Dhawan (TERI), </a:t>
            </a:r>
            <a:r>
              <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Arvind Kapur (</a:t>
            </a:r>
            <a:r>
              <a:rPr lang="en-GB"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Acsen</a:t>
            </a:r>
            <a:r>
              <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GB"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HyVeg</a:t>
            </a:r>
            <a:r>
              <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Kritika Khanna (CABI)</a:t>
            </a:r>
            <a:r>
              <a:rPr lang="en-GB"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nb-NO" dirty="0">
                <a:solidFill>
                  <a:schemeClr val="bg1"/>
                </a:solidFill>
              </a:rPr>
              <a:t>Kristin Rosendal (FNI)</a:t>
            </a:r>
            <a:endParaRPr lang="nb-NO" i="1" dirty="0"/>
          </a:p>
        </p:txBody>
      </p:sp>
      <p:sp>
        <p:nvSpPr>
          <p:cNvPr id="9" name="TekstSylinder 8">
            <a:extLst>
              <a:ext uri="{FF2B5EF4-FFF2-40B4-BE49-F238E27FC236}">
                <a16:creationId xmlns:a16="http://schemas.microsoft.com/office/drawing/2014/main" id="{195338F5-25D3-3944-9B67-B693978C68F7}"/>
              </a:ext>
            </a:extLst>
          </p:cNvPr>
          <p:cNvSpPr txBox="1"/>
          <p:nvPr/>
        </p:nvSpPr>
        <p:spPr>
          <a:xfrm>
            <a:off x="1524000" y="2779847"/>
            <a:ext cx="9144000" cy="1846659"/>
          </a:xfrm>
          <a:prstGeom prst="rect">
            <a:avLst/>
          </a:prstGeom>
          <a:noFill/>
        </p:spPr>
        <p:txBody>
          <a:bodyPr wrap="square" rtlCol="0">
            <a:spAutoFit/>
          </a:bodyPr>
          <a:lstStyle/>
          <a:p>
            <a:pPr algn="ctr"/>
            <a:endParaRPr lang="nb-NO" sz="2400" b="1" dirty="0">
              <a:solidFill>
                <a:schemeClr val="bg1"/>
              </a:solidFill>
            </a:endParaRPr>
          </a:p>
          <a:p>
            <a:pPr algn="ctr"/>
            <a:r>
              <a:rPr lang="nb-NO" sz="2400" b="1" dirty="0">
                <a:solidFill>
                  <a:schemeClr val="bg1"/>
                </a:solidFill>
              </a:rPr>
              <a:t>Kathmandu seminar. Project on </a:t>
            </a:r>
            <a:r>
              <a:rPr lang="nb-NO" sz="2400" b="1" dirty="0" err="1">
                <a:solidFill>
                  <a:schemeClr val="bg1"/>
                </a:solidFill>
              </a:rPr>
              <a:t>Suitable</a:t>
            </a:r>
            <a:r>
              <a:rPr lang="nb-NO" sz="2400" b="1" dirty="0">
                <a:solidFill>
                  <a:schemeClr val="bg1"/>
                </a:solidFill>
              </a:rPr>
              <a:t> </a:t>
            </a:r>
            <a:r>
              <a:rPr lang="nb-NO" sz="2400" b="1" dirty="0" err="1">
                <a:solidFill>
                  <a:schemeClr val="bg1"/>
                </a:solidFill>
              </a:rPr>
              <a:t>seeds</a:t>
            </a:r>
            <a:endParaRPr lang="nb-NO" sz="2400" b="1" dirty="0">
              <a:solidFill>
                <a:schemeClr val="bg1"/>
              </a:solidFill>
            </a:endParaRPr>
          </a:p>
          <a:p>
            <a:pPr algn="ctr"/>
            <a:r>
              <a:rPr lang="nb-NO" sz="2400" b="1" dirty="0">
                <a:solidFill>
                  <a:schemeClr val="bg1"/>
                </a:solidFill>
              </a:rPr>
              <a:t>2 November, 2022</a:t>
            </a:r>
          </a:p>
          <a:p>
            <a:pPr algn="ctr"/>
            <a:endParaRPr lang="nb-NO" sz="2400" b="1" dirty="0">
              <a:solidFill>
                <a:schemeClr val="bg1"/>
              </a:solidFill>
            </a:endParaRPr>
          </a:p>
          <a:p>
            <a:endParaRPr lang="nb-NO" dirty="0"/>
          </a:p>
        </p:txBody>
      </p:sp>
      <p:sp>
        <p:nvSpPr>
          <p:cNvPr id="5" name="TekstSylinder 4">
            <a:extLst>
              <a:ext uri="{FF2B5EF4-FFF2-40B4-BE49-F238E27FC236}">
                <a16:creationId xmlns:a16="http://schemas.microsoft.com/office/drawing/2014/main" id="{5679EF74-AB0E-C34C-A541-12530ADFE11E}"/>
              </a:ext>
            </a:extLst>
          </p:cNvPr>
          <p:cNvSpPr txBox="1"/>
          <p:nvPr/>
        </p:nvSpPr>
        <p:spPr>
          <a:xfrm>
            <a:off x="0" y="-276999"/>
            <a:ext cx="6096000" cy="276999"/>
          </a:xfrm>
          <a:prstGeom prst="rect">
            <a:avLst/>
          </a:prstGeom>
          <a:noFill/>
        </p:spPr>
        <p:txBody>
          <a:bodyPr wrap="square" rtlCol="0">
            <a:spAutoFit/>
          </a:bodyPr>
          <a:lstStyle/>
          <a:p>
            <a:r>
              <a:rPr lang="nb-NO" sz="1200"/>
              <a:t>Startside 1</a:t>
            </a:r>
          </a:p>
        </p:txBody>
      </p:sp>
      <p:sp>
        <p:nvSpPr>
          <p:cNvPr id="4" name="TekstSylinder 3">
            <a:extLst>
              <a:ext uri="{FF2B5EF4-FFF2-40B4-BE49-F238E27FC236}">
                <a16:creationId xmlns:a16="http://schemas.microsoft.com/office/drawing/2014/main" id="{BA177509-99EC-46CB-9FEC-642552C1EC1A}"/>
              </a:ext>
            </a:extLst>
          </p:cNvPr>
          <p:cNvSpPr txBox="1"/>
          <p:nvPr/>
        </p:nvSpPr>
        <p:spPr>
          <a:xfrm>
            <a:off x="10906125" y="4507749"/>
            <a:ext cx="1019175" cy="391517"/>
          </a:xfrm>
          <a:prstGeom prst="rect">
            <a:avLst/>
          </a:prstGeom>
          <a:noFill/>
        </p:spPr>
        <p:txBody>
          <a:bodyPr wrap="square" rtlCol="0">
            <a:spAutoFit/>
          </a:bodyPr>
          <a:lstStyle/>
          <a:p>
            <a:pPr>
              <a:lnSpc>
                <a:spcPct val="80000"/>
              </a:lnSpc>
            </a:pPr>
            <a:r>
              <a:rPr lang="en-GB" sz="1200" b="1" dirty="0">
                <a:solidFill>
                  <a:srgbClr val="3C7B9A"/>
                </a:solidFill>
                <a:effectLst/>
                <a:latin typeface="Calibri" panose="020F0502020204030204" pitchFamily="34" charset="0"/>
                <a:ea typeface="Calibri" panose="020F0502020204030204" pitchFamily="34" charset="0"/>
              </a:rPr>
              <a:t>Photo: v2osk </a:t>
            </a:r>
            <a:br>
              <a:rPr lang="en-GB" sz="1200" b="1" dirty="0">
                <a:solidFill>
                  <a:srgbClr val="3C7B9A"/>
                </a:solidFill>
                <a:effectLst/>
                <a:latin typeface="Calibri" panose="020F0502020204030204" pitchFamily="34" charset="0"/>
                <a:ea typeface="Calibri" panose="020F0502020204030204" pitchFamily="34" charset="0"/>
              </a:rPr>
            </a:br>
            <a:r>
              <a:rPr lang="en-GB" sz="1200" b="1" dirty="0">
                <a:solidFill>
                  <a:srgbClr val="3C7B9A"/>
                </a:solidFill>
                <a:effectLst/>
                <a:latin typeface="Calibri" panose="020F0502020204030204" pitchFamily="34" charset="0"/>
                <a:ea typeface="Calibri" panose="020F0502020204030204" pitchFamily="34" charset="0"/>
              </a:rPr>
              <a:t>on </a:t>
            </a:r>
            <a:r>
              <a:rPr lang="en-GB" sz="1200" b="1" dirty="0" err="1">
                <a:solidFill>
                  <a:srgbClr val="3C7B9A"/>
                </a:solidFill>
                <a:effectLst/>
                <a:latin typeface="Calibri" panose="020F0502020204030204" pitchFamily="34" charset="0"/>
                <a:ea typeface="Calibri" panose="020F0502020204030204" pitchFamily="34" charset="0"/>
              </a:rPr>
              <a:t>Unsplash</a:t>
            </a:r>
            <a:endParaRPr lang="nb-NO" sz="1200" b="1" dirty="0">
              <a:solidFill>
                <a:srgbClr val="3C7B9A"/>
              </a:solidFill>
              <a:effectLst/>
              <a:latin typeface="Calibri" panose="020F0502020204030204" pitchFamily="34" charset="0"/>
              <a:ea typeface="Calibri" panose="020F0502020204030204" pitchFamily="34" charset="0"/>
            </a:endParaRPr>
          </a:p>
        </p:txBody>
      </p:sp>
      <p:pic>
        <p:nvPicPr>
          <p:cNvPr id="6" name="Picture 5" descr="Arrow&#10;&#10;Description automatically generated">
            <a:extLst>
              <a:ext uri="{FF2B5EF4-FFF2-40B4-BE49-F238E27FC236}">
                <a16:creationId xmlns:a16="http://schemas.microsoft.com/office/drawing/2014/main" id="{03955D7C-B4FF-B0DF-B950-2F73E28D2607}"/>
              </a:ext>
            </a:extLst>
          </p:cNvPr>
          <p:cNvPicPr>
            <a:picLocks noChangeAspect="1"/>
          </p:cNvPicPr>
          <p:nvPr/>
        </p:nvPicPr>
        <p:blipFill>
          <a:blip r:embed="rId4"/>
          <a:stretch>
            <a:fillRect/>
          </a:stretch>
        </p:blipFill>
        <p:spPr>
          <a:xfrm>
            <a:off x="9278256" y="5829300"/>
            <a:ext cx="1940052" cy="1028699"/>
          </a:xfrm>
          <a:prstGeom prst="rect">
            <a:avLst/>
          </a:prstGeom>
        </p:spPr>
      </p:pic>
    </p:spTree>
    <p:extLst>
      <p:ext uri="{BB962C8B-B14F-4D97-AF65-F5344CB8AC3E}">
        <p14:creationId xmlns:p14="http://schemas.microsoft.com/office/powerpoint/2010/main" val="2919168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1541661"/>
            <a:ext cx="11994077" cy="2394909"/>
          </a:xfrm>
        </p:spPr>
        <p:txBody>
          <a:bodyPr>
            <a:normAutofit fontScale="90000"/>
          </a:bodyPr>
          <a:lstStyle/>
          <a:p>
            <a:r>
              <a:rPr lang="nb-NO" b="1" noProof="1">
                <a:solidFill>
                  <a:schemeClr val="bg1"/>
                </a:solidFill>
                <a:latin typeface="Calibri" panose="020F0502020204030204" pitchFamily="34" charset="0"/>
                <a:cs typeface="Calibri" panose="020F0502020204030204" pitchFamily="34" charset="0"/>
              </a:rPr>
              <a:t>Process Dependent on large number of technologies protected by large number of patents </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78698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noProof="1">
              <a:solidFill>
                <a:schemeClr val="bg1"/>
              </a:solidFill>
            </a:endParaRP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C92A73D4-AE1C-ED1F-0EAB-F2BAD92ED4C9}"/>
              </a:ext>
            </a:extLst>
          </p:cNvPr>
          <p:cNvPicPr>
            <a:picLocks noChangeAspect="1"/>
          </p:cNvPicPr>
          <p:nvPr/>
        </p:nvPicPr>
        <p:blipFill>
          <a:blip r:embed="rId4"/>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3927185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2285579"/>
            <a:ext cx="6400800" cy="986441"/>
          </a:xfrm>
        </p:spPr>
        <p:txBody>
          <a:bodyPr>
            <a:normAutofit/>
          </a:bodyPr>
          <a:lstStyle/>
          <a:p>
            <a:endParaRPr lang="nb-NO" b="1" noProof="1">
              <a:solidFill>
                <a:schemeClr val="bg1"/>
              </a:solidFill>
              <a:latin typeface="Calibri" panose="020F0502020204030204" pitchFamily="34" charset="0"/>
              <a:cs typeface="Calibri" panose="020F0502020204030204" pitchFamily="34" charset="0"/>
            </a:endParaRP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1301858" y="786988"/>
            <a:ext cx="1069221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5400" b="1" noProof="1">
                <a:solidFill>
                  <a:schemeClr val="bg1"/>
                </a:solidFill>
                <a:latin typeface="Calibri" panose="020F0502020204030204" pitchFamily="34" charset="0"/>
                <a:cs typeface="Calibri" panose="020F0502020204030204" pitchFamily="34" charset="0"/>
              </a:rPr>
              <a:t>Not available to those who need the most</a:t>
            </a:r>
            <a:endParaRPr lang="nb-NO" sz="5400" noProof="1">
              <a:solidFill>
                <a:schemeClr val="bg1"/>
              </a:solidFill>
              <a:latin typeface="Calibri" panose="020F0502020204030204" pitchFamily="34" charset="0"/>
              <a:cs typeface="Calibri" panose="020F0502020204030204" pitchFamily="34" charset="0"/>
            </a:endParaRPr>
          </a:p>
          <a:p>
            <a:r>
              <a:rPr lang="nb-NO" sz="5400" b="1" noProof="1">
                <a:solidFill>
                  <a:schemeClr val="bg1"/>
                </a:solidFill>
                <a:latin typeface="Calibri" panose="020F0502020204030204" pitchFamily="34" charset="0"/>
                <a:cs typeface="Calibri" panose="020F0502020204030204" pitchFamily="34" charset="0"/>
              </a:rPr>
              <a:t>Orphan crops remain neglected</a:t>
            </a:r>
            <a:endParaRPr lang="nb-NO" sz="5400" b="1" noProof="1">
              <a:solidFill>
                <a:schemeClr val="bg1"/>
              </a:solidFill>
            </a:endParaRPr>
          </a:p>
          <a:p>
            <a:endParaRPr lang="nb-NO" sz="5400"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C92A73D4-AE1C-ED1F-0EAB-F2BAD92ED4C9}"/>
              </a:ext>
            </a:extLst>
          </p:cNvPr>
          <p:cNvPicPr>
            <a:picLocks noChangeAspect="1"/>
          </p:cNvPicPr>
          <p:nvPr/>
        </p:nvPicPr>
        <p:blipFill>
          <a:blip r:embed="rId4"/>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3487461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2285579"/>
            <a:ext cx="6400800" cy="986441"/>
          </a:xfrm>
        </p:spPr>
        <p:txBody>
          <a:bodyPr>
            <a:normAutofit/>
          </a:bodyPr>
          <a:lstStyle/>
          <a:p>
            <a:endParaRPr lang="nb-NO" b="1" noProof="1">
              <a:solidFill>
                <a:schemeClr val="bg1"/>
              </a:solidFill>
              <a:latin typeface="Calibri" panose="020F0502020204030204" pitchFamily="34" charset="0"/>
              <a:cs typeface="Calibri" panose="020F0502020204030204" pitchFamily="34" charset="0"/>
            </a:endParaRP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960894" y="786988"/>
            <a:ext cx="10755825"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4400" b="1" noProof="1">
                <a:solidFill>
                  <a:schemeClr val="bg1"/>
                </a:solidFill>
                <a:latin typeface="Calibri" panose="020F0502020204030204" pitchFamily="34" charset="0"/>
                <a:cs typeface="Calibri" panose="020F0502020204030204" pitchFamily="34" charset="0"/>
              </a:rPr>
              <a:t>New technological innovations are extremely risky and expensive</a:t>
            </a:r>
          </a:p>
          <a:p>
            <a:r>
              <a:rPr lang="nb-NO" sz="4400" b="1" noProof="1">
                <a:solidFill>
                  <a:schemeClr val="bg1"/>
                </a:solidFill>
                <a:latin typeface="Calibri" panose="020F0502020204030204" pitchFamily="34" charset="0"/>
                <a:cs typeface="Calibri" panose="020F0502020204030204" pitchFamily="34" charset="0"/>
              </a:rPr>
              <a:t>Companies need to recover their investments and earn profits</a:t>
            </a:r>
            <a:endParaRPr lang="nb-NO" sz="4400"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C92A73D4-AE1C-ED1F-0EAB-F2BAD92ED4C9}"/>
              </a:ext>
            </a:extLst>
          </p:cNvPr>
          <p:cNvPicPr>
            <a:picLocks noChangeAspect="1"/>
          </p:cNvPicPr>
          <p:nvPr/>
        </p:nvPicPr>
        <p:blipFill>
          <a:blip r:embed="rId4"/>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501371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2285579"/>
            <a:ext cx="6400800" cy="986441"/>
          </a:xfrm>
        </p:spPr>
        <p:txBody>
          <a:bodyPr>
            <a:normAutofit fontScale="90000"/>
          </a:bodyPr>
          <a:lstStyle/>
          <a:p>
            <a:r>
              <a:rPr lang="nb-NO" b="1" noProof="1">
                <a:solidFill>
                  <a:schemeClr val="bg1"/>
                </a:solidFill>
                <a:latin typeface="Calibri" panose="020F0502020204030204" pitchFamily="34" charset="0"/>
                <a:cs typeface="Calibri" panose="020F0502020204030204" pitchFamily="34" charset="0"/>
              </a:rPr>
              <a:t>Contrasting Rules for Private and Public sector institutions for the release fo varies</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7407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noProof="1">
                <a:solidFill>
                  <a:schemeClr val="bg1"/>
                </a:solidFill>
              </a:rPr>
              <a:t>National registry of newly developed varieties is essential (only) for private sector organizations (not for the public sector)</a:t>
            </a:r>
          </a:p>
          <a:p>
            <a:r>
              <a:rPr lang="nb-NO" noProof="1">
                <a:solidFill>
                  <a:schemeClr val="bg1"/>
                </a:solidFill>
              </a:rPr>
              <a:t>DUS (Distinctness, uniformity &amp; stability) testing required for Private sector</a:t>
            </a:r>
          </a:p>
          <a:p>
            <a:r>
              <a:rPr lang="nb-NO" noProof="1">
                <a:solidFill>
                  <a:schemeClr val="bg1"/>
                </a:solidFill>
              </a:rPr>
              <a:t>Hybrids can be sold without any registration (barring Maharastra &amp; Andhra Pradesh) – States / Center have limited knowledge of commercial seeds being sold) with no knowledge of parental lines.</a:t>
            </a: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C92A73D4-AE1C-ED1F-0EAB-F2BAD92ED4C9}"/>
              </a:ext>
            </a:extLst>
          </p:cNvPr>
          <p:cNvPicPr>
            <a:picLocks noChangeAspect="1"/>
          </p:cNvPicPr>
          <p:nvPr/>
        </p:nvPicPr>
        <p:blipFill>
          <a:blip r:embed="rId4"/>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200282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1" y="1526162"/>
            <a:ext cx="11994077" cy="2518896"/>
          </a:xfrm>
        </p:spPr>
        <p:txBody>
          <a:bodyPr>
            <a:normAutofit fontScale="90000"/>
          </a:bodyPr>
          <a:lstStyle/>
          <a:p>
            <a:r>
              <a:rPr lang="nb-NO" b="1" noProof="1">
                <a:solidFill>
                  <a:schemeClr val="bg1"/>
                </a:solidFill>
                <a:latin typeface="Calibri" panose="020F0502020204030204" pitchFamily="34" charset="0"/>
                <a:cs typeface="Calibri" panose="020F0502020204030204" pitchFamily="34" charset="0"/>
              </a:rPr>
              <a:t>New Seed Bill, the hybrids will have to be registered with passport data (including parentage)</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78698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noProof="1">
              <a:solidFill>
                <a:schemeClr val="bg1"/>
              </a:solidFill>
            </a:endParaRP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C92A73D4-AE1C-ED1F-0EAB-F2BAD92ED4C9}"/>
              </a:ext>
            </a:extLst>
          </p:cNvPr>
          <p:cNvPicPr>
            <a:picLocks noChangeAspect="1"/>
          </p:cNvPicPr>
          <p:nvPr/>
        </p:nvPicPr>
        <p:blipFill>
          <a:blip r:embed="rId4"/>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1973078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2285579"/>
            <a:ext cx="6400800" cy="986441"/>
          </a:xfrm>
        </p:spPr>
        <p:txBody>
          <a:bodyPr>
            <a:normAutofit fontScale="90000"/>
          </a:bodyPr>
          <a:lstStyle/>
          <a:p>
            <a:r>
              <a:rPr lang="nb-NO" b="1" noProof="1">
                <a:solidFill>
                  <a:schemeClr val="bg1"/>
                </a:solidFill>
                <a:latin typeface="Calibri" panose="020F0502020204030204" pitchFamily="34" charset="0"/>
                <a:cs typeface="Calibri" panose="020F0502020204030204" pitchFamily="34" charset="0"/>
              </a:rPr>
              <a:t>Goals for plant breeding and food security</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78698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GB" altLang="nb-NO" sz="2000" b="1" dirty="0">
                <a:solidFill>
                  <a:schemeClr val="bg1"/>
                </a:solidFill>
                <a:latin typeface="Arial" panose="020B0604020202020204" pitchFamily="34" charset="0"/>
              </a:rPr>
              <a:t>Goals</a:t>
            </a:r>
            <a:r>
              <a:rPr lang="en-GB" altLang="nb-NO" sz="2000" dirty="0">
                <a:solidFill>
                  <a:schemeClr val="bg1"/>
                </a:solidFill>
                <a:latin typeface="Arial" panose="020B0604020202020204" pitchFamily="34" charset="0"/>
              </a:rPr>
              <a:t>: safeguard traditional knowledge &amp; stimulating sustainability and innovation</a:t>
            </a:r>
          </a:p>
          <a:p>
            <a:pPr>
              <a:lnSpc>
                <a:spcPct val="90000"/>
              </a:lnSpc>
            </a:pPr>
            <a:r>
              <a:rPr lang="en-GB" altLang="nb-NO" sz="2000" dirty="0">
                <a:solidFill>
                  <a:schemeClr val="bg1"/>
                </a:solidFill>
                <a:latin typeface="Arial" panose="020B0604020202020204" pitchFamily="34" charset="0"/>
              </a:rPr>
              <a:t>Plant breeders need </a:t>
            </a:r>
            <a:r>
              <a:rPr lang="en-GB" altLang="nb-NO" sz="2000" b="1" dirty="0">
                <a:solidFill>
                  <a:schemeClr val="bg1"/>
                </a:solidFill>
                <a:latin typeface="Arial" panose="020B0604020202020204" pitchFamily="34" charset="0"/>
              </a:rPr>
              <a:t>IPR protection</a:t>
            </a:r>
            <a:r>
              <a:rPr lang="en-GB" altLang="nb-NO" sz="2000" dirty="0">
                <a:solidFill>
                  <a:schemeClr val="bg1"/>
                </a:solidFill>
                <a:latin typeface="Arial" panose="020B0604020202020204" pitchFamily="34" charset="0"/>
              </a:rPr>
              <a:t> of genetic material to stimulate innovation and secure returns from investments in genetic improvement </a:t>
            </a:r>
          </a:p>
          <a:p>
            <a:pPr>
              <a:lnSpc>
                <a:spcPct val="90000"/>
              </a:lnSpc>
            </a:pPr>
            <a:r>
              <a:rPr lang="en-GB" altLang="nb-NO" sz="2000" dirty="0">
                <a:solidFill>
                  <a:schemeClr val="bg1"/>
                </a:solidFill>
                <a:latin typeface="Arial" panose="020B0604020202020204" pitchFamily="34" charset="0"/>
              </a:rPr>
              <a:t>Farmers and breeders need affordable and equitable </a:t>
            </a:r>
            <a:r>
              <a:rPr lang="en-GB" altLang="nb-NO" sz="2000" b="1" dirty="0">
                <a:solidFill>
                  <a:schemeClr val="bg1"/>
                </a:solidFill>
                <a:latin typeface="Arial" panose="020B0604020202020204" pitchFamily="34" charset="0"/>
              </a:rPr>
              <a:t>access</a:t>
            </a:r>
            <a:r>
              <a:rPr lang="en-GB" altLang="nb-NO" sz="2000" dirty="0">
                <a:solidFill>
                  <a:schemeClr val="bg1"/>
                </a:solidFill>
                <a:latin typeface="Arial" panose="020B0604020202020204" pitchFamily="34" charset="0"/>
              </a:rPr>
              <a:t> to genetic resources for food production and further innovation</a:t>
            </a:r>
          </a:p>
          <a:p>
            <a:pPr>
              <a:lnSpc>
                <a:spcPct val="90000"/>
              </a:lnSpc>
            </a:pPr>
            <a:r>
              <a:rPr lang="en-GB" altLang="nb-NO" sz="2000" dirty="0">
                <a:solidFill>
                  <a:schemeClr val="bg1"/>
                </a:solidFill>
                <a:latin typeface="Arial" panose="020B0604020202020204" pitchFamily="34" charset="0"/>
              </a:rPr>
              <a:t>How to balance IPR protection, equity &amp; access - and meet goals for agriculture?</a:t>
            </a:r>
            <a:endParaRPr lang="nb-NO" sz="2000" noProof="1">
              <a:solidFill>
                <a:schemeClr val="bg1"/>
              </a:solidFill>
            </a:endParaRPr>
          </a:p>
          <a:p>
            <a:pPr marL="0" indent="0">
              <a:buNone/>
            </a:pPr>
            <a:endParaRPr lang="nb-NO" noProof="1">
              <a:solidFill>
                <a:schemeClr val="bg1"/>
              </a:solidFill>
            </a:endParaRP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7AFAE562-FD00-902A-C099-0455DF3DD92F}"/>
              </a:ext>
            </a:extLst>
          </p:cNvPr>
          <p:cNvPicPr>
            <a:picLocks noChangeAspect="1"/>
          </p:cNvPicPr>
          <p:nvPr/>
        </p:nvPicPr>
        <p:blipFill>
          <a:blip r:embed="rId4"/>
          <a:stretch>
            <a:fillRect/>
          </a:stretch>
        </p:blipFill>
        <p:spPr>
          <a:xfrm>
            <a:off x="8610600" y="5776686"/>
            <a:ext cx="1940052" cy="1081313"/>
          </a:xfrm>
          <a:prstGeom prst="rect">
            <a:avLst/>
          </a:prstGeom>
        </p:spPr>
      </p:pic>
    </p:spTree>
    <p:extLst>
      <p:ext uri="{BB962C8B-B14F-4D97-AF65-F5344CB8AC3E}">
        <p14:creationId xmlns:p14="http://schemas.microsoft.com/office/powerpoint/2010/main" val="1129279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2285579"/>
            <a:ext cx="6400800" cy="986441"/>
          </a:xfrm>
        </p:spPr>
        <p:txBody>
          <a:bodyPr>
            <a:normAutofit/>
          </a:bodyPr>
          <a:lstStyle/>
          <a:p>
            <a:r>
              <a:rPr lang="nb-NO" sz="5400" b="1" noProof="1">
                <a:solidFill>
                  <a:schemeClr val="bg1"/>
                </a:solidFill>
                <a:latin typeface="Calibri" panose="020F0502020204030204" pitchFamily="34" charset="0"/>
                <a:cs typeface="Calibri" panose="020F0502020204030204" pitchFamily="34" charset="0"/>
              </a:rPr>
              <a:t>Summing up</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78698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noProof="1">
                <a:solidFill>
                  <a:schemeClr val="bg1"/>
                </a:solidFill>
              </a:rPr>
              <a:t>The two contrasting analytical assumptions: trust or conflict?</a:t>
            </a:r>
          </a:p>
          <a:p>
            <a:r>
              <a:rPr lang="nb-NO" noProof="1">
                <a:solidFill>
                  <a:schemeClr val="bg1"/>
                </a:solidFill>
              </a:rPr>
              <a:t>Low corporate compliance with ABS and MLS</a:t>
            </a:r>
          </a:p>
          <a:p>
            <a:r>
              <a:rPr lang="nb-NO" noProof="1">
                <a:solidFill>
                  <a:schemeClr val="bg1"/>
                </a:solidFill>
              </a:rPr>
              <a:t>The trust needed for MLS vs need for R&amp;D investments in agricultural sector</a:t>
            </a:r>
          </a:p>
          <a:p>
            <a:r>
              <a:rPr lang="nb-NO" noProof="1">
                <a:solidFill>
                  <a:schemeClr val="bg1"/>
                </a:solidFill>
              </a:rPr>
              <a:t>Indian seeds legislation responding to dilemmas and balancing needs</a:t>
            </a:r>
          </a:p>
          <a:p>
            <a:pPr marL="0" indent="0">
              <a:buNone/>
            </a:pPr>
            <a:endParaRPr lang="nb-NO" noProof="1">
              <a:solidFill>
                <a:schemeClr val="bg1"/>
              </a:solidFill>
            </a:endParaRP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EB913B76-65A4-1CFA-D045-FAF443C555E7}"/>
              </a:ext>
            </a:extLst>
          </p:cNvPr>
          <p:cNvPicPr>
            <a:picLocks noChangeAspect="1"/>
          </p:cNvPicPr>
          <p:nvPr/>
        </p:nvPicPr>
        <p:blipFill>
          <a:blip r:embed="rId4"/>
          <a:stretch>
            <a:fillRect/>
          </a:stretch>
        </p:blipFill>
        <p:spPr>
          <a:xfrm>
            <a:off x="8610600" y="5797486"/>
            <a:ext cx="1940052" cy="1060514"/>
          </a:xfrm>
          <a:prstGeom prst="rect">
            <a:avLst/>
          </a:prstGeom>
        </p:spPr>
      </p:pic>
    </p:spTree>
    <p:extLst>
      <p:ext uri="{BB962C8B-B14F-4D97-AF65-F5344CB8AC3E}">
        <p14:creationId xmlns:p14="http://schemas.microsoft.com/office/powerpoint/2010/main" val="14932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2285579"/>
            <a:ext cx="6400800" cy="986441"/>
          </a:xfrm>
        </p:spPr>
        <p:txBody>
          <a:bodyPr>
            <a:normAutofit fontScale="90000"/>
          </a:bodyPr>
          <a:lstStyle/>
          <a:p>
            <a:r>
              <a:rPr lang="nb-NO" b="1" noProof="1">
                <a:solidFill>
                  <a:schemeClr val="bg1"/>
                </a:solidFill>
                <a:latin typeface="Calibri" panose="020F0502020204030204" pitchFamily="34" charset="0"/>
                <a:cs typeface="Calibri" panose="020F0502020204030204" pitchFamily="34" charset="0"/>
              </a:rPr>
              <a:t>Methodology and analytical approach</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78698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noProof="1">
                <a:solidFill>
                  <a:schemeClr val="bg1"/>
                </a:solidFill>
              </a:rPr>
              <a:t>A multidisciplinary study</a:t>
            </a:r>
          </a:p>
          <a:p>
            <a:pPr lvl="1"/>
            <a:r>
              <a:rPr lang="nb-NO" noProof="1">
                <a:solidFill>
                  <a:schemeClr val="bg1"/>
                </a:solidFill>
              </a:rPr>
              <a:t>Political science and genetics</a:t>
            </a:r>
          </a:p>
          <a:p>
            <a:endParaRPr lang="nb-NO" noProof="1">
              <a:solidFill>
                <a:schemeClr val="bg1"/>
              </a:solidFill>
            </a:endParaRPr>
          </a:p>
          <a:p>
            <a:r>
              <a:rPr lang="nb-NO" noProof="1">
                <a:solidFill>
                  <a:schemeClr val="bg1"/>
                </a:solidFill>
              </a:rPr>
              <a:t>Two analytical perspectives on international-domestic interaction</a:t>
            </a:r>
          </a:p>
          <a:p>
            <a:pPr lvl="1"/>
            <a:r>
              <a:rPr lang="nb-NO" noProof="1">
                <a:solidFill>
                  <a:schemeClr val="bg1"/>
                </a:solidFill>
              </a:rPr>
              <a:t>Complexity and conflict: private rights (IPR, patents)</a:t>
            </a:r>
          </a:p>
          <a:p>
            <a:pPr lvl="1"/>
            <a:r>
              <a:rPr lang="nb-NO" noProof="1">
                <a:solidFill>
                  <a:schemeClr val="bg1"/>
                </a:solidFill>
              </a:rPr>
              <a:t>Complexity and cooperation: Equity and benefit sharing (ABS)</a:t>
            </a:r>
          </a:p>
          <a:p>
            <a:pPr marL="0" indent="0">
              <a:buNone/>
            </a:pPr>
            <a:endParaRPr lang="nb-NO" noProof="1">
              <a:solidFill>
                <a:schemeClr val="bg1"/>
              </a:solidFill>
            </a:endParaRP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C92A73D4-AE1C-ED1F-0EAB-F2BAD92ED4C9}"/>
              </a:ext>
            </a:extLst>
          </p:cNvPr>
          <p:cNvPicPr>
            <a:picLocks noChangeAspect="1"/>
          </p:cNvPicPr>
          <p:nvPr/>
        </p:nvPicPr>
        <p:blipFill>
          <a:blip r:embed="rId4"/>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4234211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2285579"/>
            <a:ext cx="6400800" cy="986441"/>
          </a:xfrm>
        </p:spPr>
        <p:txBody>
          <a:bodyPr>
            <a:normAutofit fontScale="90000"/>
          </a:bodyPr>
          <a:lstStyle/>
          <a:p>
            <a:r>
              <a:rPr lang="nb-NO" b="1" noProof="1">
                <a:solidFill>
                  <a:schemeClr val="bg1"/>
                </a:solidFill>
                <a:latin typeface="Calibri" panose="020F0502020204030204" pitchFamily="34" charset="0"/>
                <a:cs typeface="Calibri" panose="020F0502020204030204" pitchFamily="34" charset="0"/>
              </a:rPr>
              <a:t>International regulations</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78698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noProof="1">
                <a:solidFill>
                  <a:schemeClr val="bg1"/>
                </a:solidFill>
              </a:rPr>
              <a:t>The Convention on Biological Diversity (CBD) and its Access and Benefit Sharing regime (ABS)</a:t>
            </a:r>
          </a:p>
          <a:p>
            <a:r>
              <a:rPr lang="nb-NO" noProof="1">
                <a:solidFill>
                  <a:schemeClr val="bg1"/>
                </a:solidFill>
              </a:rPr>
              <a:t>FAO International Treaty on Plant Genetic Reources for Food and Agriculture (Plant treaty)</a:t>
            </a:r>
          </a:p>
          <a:p>
            <a:r>
              <a:rPr lang="nb-NO" noProof="1">
                <a:solidFill>
                  <a:schemeClr val="bg1"/>
                </a:solidFill>
              </a:rPr>
              <a:t>World Trade Organization and its TRIPS Agreement (trade related aspects of intellectual property rights)</a:t>
            </a:r>
          </a:p>
          <a:p>
            <a:endParaRPr lang="nb-NO" noProof="1">
              <a:solidFill>
                <a:schemeClr val="bg1"/>
              </a:solidFill>
            </a:endParaRPr>
          </a:p>
          <a:p>
            <a:pPr marL="0" indent="0">
              <a:buNone/>
            </a:pPr>
            <a:endParaRPr lang="nb-NO" noProof="1">
              <a:solidFill>
                <a:schemeClr val="bg1"/>
              </a:solidFill>
            </a:endParaRP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2FF2F823-0734-9D5E-E151-9539E7164F0D}"/>
              </a:ext>
            </a:extLst>
          </p:cNvPr>
          <p:cNvPicPr>
            <a:picLocks noChangeAspect="1"/>
          </p:cNvPicPr>
          <p:nvPr/>
        </p:nvPicPr>
        <p:blipFill>
          <a:blip r:embed="rId4"/>
          <a:stretch>
            <a:fillRect/>
          </a:stretch>
        </p:blipFill>
        <p:spPr>
          <a:xfrm>
            <a:off x="8610600" y="5797484"/>
            <a:ext cx="1940052" cy="1060515"/>
          </a:xfrm>
          <a:prstGeom prst="rect">
            <a:avLst/>
          </a:prstGeom>
        </p:spPr>
      </p:pic>
    </p:spTree>
    <p:extLst>
      <p:ext uri="{BB962C8B-B14F-4D97-AF65-F5344CB8AC3E}">
        <p14:creationId xmlns:p14="http://schemas.microsoft.com/office/powerpoint/2010/main" val="3183122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2285579"/>
            <a:ext cx="6400800" cy="986441"/>
          </a:xfrm>
        </p:spPr>
        <p:txBody>
          <a:bodyPr>
            <a:normAutofit fontScale="90000"/>
          </a:bodyPr>
          <a:lstStyle/>
          <a:p>
            <a:r>
              <a:rPr lang="nb-NO" b="1" noProof="1">
                <a:solidFill>
                  <a:schemeClr val="bg1"/>
                </a:solidFill>
                <a:latin typeface="Calibri" panose="020F0502020204030204" pitchFamily="34" charset="0"/>
                <a:cs typeface="Calibri" panose="020F0502020204030204" pitchFamily="34" charset="0"/>
              </a:rPr>
              <a:t>International seed markets and actors</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78698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noProof="1">
                <a:solidFill>
                  <a:schemeClr val="bg1"/>
                </a:solidFill>
              </a:rPr>
              <a:t>Three seed corporations account for 50% of the value of the global seed market. These are: </a:t>
            </a:r>
          </a:p>
          <a:p>
            <a:r>
              <a:rPr lang="nb-NO" noProof="1">
                <a:solidFill>
                  <a:schemeClr val="bg1"/>
                </a:solidFill>
              </a:rPr>
              <a:t>Bayer (which aquired Monsanto in 2018), </a:t>
            </a:r>
          </a:p>
          <a:p>
            <a:r>
              <a:rPr lang="nb-NO" noProof="1">
                <a:solidFill>
                  <a:schemeClr val="bg1"/>
                </a:solidFill>
              </a:rPr>
              <a:t>Syngenta (aquired by ChemChina in 2017) and </a:t>
            </a:r>
          </a:p>
          <a:p>
            <a:r>
              <a:rPr lang="nb-NO" noProof="1">
                <a:solidFill>
                  <a:schemeClr val="bg1"/>
                </a:solidFill>
              </a:rPr>
              <a:t>Corteva (merger between Du Pont and Dow)</a:t>
            </a:r>
          </a:p>
          <a:p>
            <a:endParaRPr lang="nb-NO" noProof="1">
              <a:solidFill>
                <a:schemeClr val="bg1"/>
              </a:solidFill>
            </a:endParaRPr>
          </a:p>
          <a:p>
            <a:endParaRPr lang="nb-NO" noProof="1">
              <a:solidFill>
                <a:schemeClr val="bg1"/>
              </a:solidFill>
            </a:endParaRPr>
          </a:p>
          <a:p>
            <a:pPr marL="0" indent="0">
              <a:buNone/>
            </a:pPr>
            <a:endParaRPr lang="nb-NO" noProof="1">
              <a:solidFill>
                <a:schemeClr val="bg1"/>
              </a:solidFill>
            </a:endParaRP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0857493A-851A-50A6-4B66-ED6F29D6CE65}"/>
              </a:ext>
            </a:extLst>
          </p:cNvPr>
          <p:cNvPicPr>
            <a:picLocks noChangeAspect="1"/>
          </p:cNvPicPr>
          <p:nvPr/>
        </p:nvPicPr>
        <p:blipFill>
          <a:blip r:embed="rId4"/>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23885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2285579"/>
            <a:ext cx="6400800" cy="986441"/>
          </a:xfrm>
        </p:spPr>
        <p:txBody>
          <a:bodyPr/>
          <a:lstStyle/>
          <a:p>
            <a:r>
              <a:rPr lang="nb-NO" b="1" noProof="1">
                <a:solidFill>
                  <a:schemeClr val="bg1"/>
                </a:solidFill>
                <a:latin typeface="Calibri" panose="020F0502020204030204" pitchFamily="34" charset="0"/>
                <a:cs typeface="Calibri" panose="020F0502020204030204" pitchFamily="34" charset="0"/>
              </a:rPr>
              <a:t>Authors</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78698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noProof="1">
                <a:solidFill>
                  <a:schemeClr val="bg1"/>
                </a:solidFill>
              </a:rPr>
              <a:t>Dr Vibha Dhawan, TERI, India; Plant Biotechnology</a:t>
            </a:r>
          </a:p>
          <a:p>
            <a:r>
              <a:rPr lang="nb-NO" noProof="1">
                <a:solidFill>
                  <a:schemeClr val="bg1"/>
                </a:solidFill>
              </a:rPr>
              <a:t>Dr Arvind Kapur, Acsen HyVeg; plant biochemistry </a:t>
            </a:r>
          </a:p>
          <a:p>
            <a:r>
              <a:rPr lang="nb-NO" noProof="1">
                <a:solidFill>
                  <a:schemeClr val="bg1"/>
                </a:solidFill>
              </a:rPr>
              <a:t>Kritika Kanna, CABI; Economics and business management</a:t>
            </a:r>
          </a:p>
          <a:p>
            <a:r>
              <a:rPr lang="nb-NO" noProof="1">
                <a:solidFill>
                  <a:schemeClr val="bg1"/>
                </a:solidFill>
              </a:rPr>
              <a:t>Dr Kristin Rosendal, FNI; research professor in political science</a:t>
            </a:r>
          </a:p>
          <a:p>
            <a:pPr marL="0" indent="0">
              <a:buNone/>
            </a:pPr>
            <a:endParaRPr lang="nb-NO" noProof="1">
              <a:solidFill>
                <a:schemeClr val="bg1"/>
              </a:solidFill>
            </a:endParaRP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A570833C-9245-E49D-D7F5-89505E6DB04D}"/>
              </a:ext>
            </a:extLst>
          </p:cNvPr>
          <p:cNvPicPr>
            <a:picLocks noChangeAspect="1"/>
          </p:cNvPicPr>
          <p:nvPr/>
        </p:nvPicPr>
        <p:blipFill>
          <a:blip r:embed="rId4"/>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2261703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2285579"/>
            <a:ext cx="6400800" cy="986441"/>
          </a:xfrm>
        </p:spPr>
        <p:txBody>
          <a:bodyPr>
            <a:normAutofit fontScale="90000"/>
          </a:bodyPr>
          <a:lstStyle/>
          <a:p>
            <a:r>
              <a:rPr lang="nb-NO" b="1" noProof="1">
                <a:solidFill>
                  <a:schemeClr val="bg1"/>
                </a:solidFill>
                <a:latin typeface="Calibri" panose="020F0502020204030204" pitchFamily="34" charset="0"/>
                <a:cs typeface="Calibri" panose="020F0502020204030204" pitchFamily="34" charset="0"/>
              </a:rPr>
              <a:t>Domestic Seeds Legislation</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78698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noProof="1">
                <a:solidFill>
                  <a:schemeClr val="bg1"/>
                </a:solidFill>
              </a:rPr>
              <a:t>Indian Seed Act (1966): seeds certification</a:t>
            </a:r>
          </a:p>
          <a:p>
            <a:r>
              <a:rPr lang="nb-NO" noProof="1">
                <a:solidFill>
                  <a:schemeClr val="bg1"/>
                </a:solidFill>
              </a:rPr>
              <a:t>Seed Bill (2019): seed standards; farmers exempted for use</a:t>
            </a:r>
          </a:p>
          <a:p>
            <a:r>
              <a:rPr lang="nb-NO" noProof="1">
                <a:solidFill>
                  <a:schemeClr val="bg1"/>
                </a:solidFill>
              </a:rPr>
              <a:t>The National Biodiversity Authority: ABS legislation in line with CBD – counter external misappropriation</a:t>
            </a:r>
          </a:p>
          <a:p>
            <a:r>
              <a:rPr lang="nb-NO" noProof="1">
                <a:solidFill>
                  <a:schemeClr val="bg1"/>
                </a:solidFill>
              </a:rPr>
              <a:t>PPV&amp;FR: Protection of Plant Varieties and Farmers’ Rights Act (sui generis): in line with WTO/TRIPS, relation to FAO MLS? </a:t>
            </a:r>
          </a:p>
          <a:p>
            <a:endParaRPr lang="nb-NO" noProof="1">
              <a:solidFill>
                <a:schemeClr val="bg1"/>
              </a:solidFill>
            </a:endParaRPr>
          </a:p>
          <a:p>
            <a:pPr marL="0" indent="0">
              <a:buNone/>
            </a:pPr>
            <a:endParaRPr lang="nb-NO" noProof="1">
              <a:solidFill>
                <a:schemeClr val="bg1"/>
              </a:solidFill>
            </a:endParaRP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2FA8B202-BAB9-7C4C-1659-EFE14F053A8C}"/>
              </a:ext>
            </a:extLst>
          </p:cNvPr>
          <p:cNvPicPr>
            <a:picLocks noChangeAspect="1"/>
          </p:cNvPicPr>
          <p:nvPr/>
        </p:nvPicPr>
        <p:blipFill>
          <a:blip r:embed="rId4"/>
          <a:stretch>
            <a:fillRect/>
          </a:stretch>
        </p:blipFill>
        <p:spPr>
          <a:xfrm>
            <a:off x="8610600" y="5834743"/>
            <a:ext cx="1940052" cy="1023256"/>
          </a:xfrm>
          <a:prstGeom prst="rect">
            <a:avLst/>
          </a:prstGeom>
        </p:spPr>
      </p:pic>
    </p:spTree>
    <p:extLst>
      <p:ext uri="{BB962C8B-B14F-4D97-AF65-F5344CB8AC3E}">
        <p14:creationId xmlns:p14="http://schemas.microsoft.com/office/powerpoint/2010/main" val="919219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1652955"/>
            <a:ext cx="6400800" cy="1172307"/>
          </a:xfrm>
        </p:spPr>
        <p:txBody>
          <a:bodyPr>
            <a:normAutofit fontScale="90000"/>
          </a:bodyPr>
          <a:lstStyle/>
          <a:p>
            <a:r>
              <a:rPr lang="nb-NO" b="1" noProof="1">
                <a:solidFill>
                  <a:schemeClr val="bg1"/>
                </a:solidFill>
                <a:latin typeface="Calibri" panose="020F0502020204030204" pitchFamily="34" charset="0"/>
                <a:cs typeface="Calibri" panose="020F0502020204030204" pitchFamily="34" charset="0"/>
              </a:rPr>
              <a:t>ABS, MLS and IPR impacts:</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375138"/>
            <a:ext cx="5693229" cy="5210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noProof="1">
                <a:solidFill>
                  <a:schemeClr val="bg1"/>
                </a:solidFill>
              </a:rPr>
              <a:t>Balancing need for R&amp;D, global and domestic access to food security, and benefit sharing</a:t>
            </a:r>
          </a:p>
          <a:p>
            <a:r>
              <a:rPr lang="nb-NO" noProof="1">
                <a:solidFill>
                  <a:schemeClr val="bg1"/>
                </a:solidFill>
              </a:rPr>
              <a:t>Traditional knowledge of crops vs push for high productivity</a:t>
            </a:r>
          </a:p>
          <a:p>
            <a:r>
              <a:rPr lang="nb-NO" noProof="1">
                <a:solidFill>
                  <a:schemeClr val="bg1"/>
                </a:solidFill>
              </a:rPr>
              <a:t>MLS: Germplasm deposited with international centres (</a:t>
            </a: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26,523 accessions of Annex 1 crop seeds</a:t>
            </a: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nb-NO" noProof="1">
              <a:solidFill>
                <a:schemeClr val="bg1"/>
              </a:solidFill>
            </a:endParaRPr>
          </a:p>
          <a:p>
            <a:r>
              <a:rPr lang="en-GB" dirty="0">
                <a:solidFill>
                  <a:schemeClr val="bg1"/>
                </a:solidFill>
              </a:rPr>
              <a:t>PPV&amp;FR: plant breeders’ rights may remove it from the FAO MLS</a:t>
            </a:r>
            <a:endParaRPr lang="nb-NO" noProof="1">
              <a:solidFill>
                <a:schemeClr val="bg1"/>
              </a:solidFill>
            </a:endParaRPr>
          </a:p>
          <a:p>
            <a:r>
              <a:rPr lang="nb-NO" noProof="1">
                <a:solidFill>
                  <a:schemeClr val="bg1"/>
                </a:solidFill>
              </a:rPr>
              <a:t>Jury still out on effects of IPR, MLS and ABS</a:t>
            </a:r>
          </a:p>
          <a:p>
            <a:endParaRPr lang="nb-NO" noProof="1">
              <a:solidFill>
                <a:schemeClr val="bg1"/>
              </a:solidFill>
            </a:endParaRPr>
          </a:p>
          <a:p>
            <a:pPr marL="0" indent="0">
              <a:buNone/>
            </a:pPr>
            <a:endParaRPr lang="nb-NO" noProof="1">
              <a:solidFill>
                <a:schemeClr val="bg1"/>
              </a:solidFill>
            </a:endParaRP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8260D7E6-D777-EA3C-B0DE-5AFFA1228EE1}"/>
              </a:ext>
            </a:extLst>
          </p:cNvPr>
          <p:cNvPicPr>
            <a:picLocks noChangeAspect="1"/>
          </p:cNvPicPr>
          <p:nvPr/>
        </p:nvPicPr>
        <p:blipFill>
          <a:blip r:embed="rId4"/>
          <a:stretch>
            <a:fillRect/>
          </a:stretch>
        </p:blipFill>
        <p:spPr>
          <a:xfrm>
            <a:off x="8610600" y="5805714"/>
            <a:ext cx="1940052" cy="1052285"/>
          </a:xfrm>
          <a:prstGeom prst="rect">
            <a:avLst/>
          </a:prstGeom>
        </p:spPr>
      </p:pic>
    </p:spTree>
    <p:extLst>
      <p:ext uri="{BB962C8B-B14F-4D97-AF65-F5344CB8AC3E}">
        <p14:creationId xmlns:p14="http://schemas.microsoft.com/office/powerpoint/2010/main" val="3991887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2285579"/>
            <a:ext cx="6400800" cy="986441"/>
          </a:xfrm>
        </p:spPr>
        <p:txBody>
          <a:bodyPr/>
          <a:lstStyle/>
          <a:p>
            <a:r>
              <a:rPr lang="nb-NO" b="1" noProof="1">
                <a:solidFill>
                  <a:schemeClr val="bg1"/>
                </a:solidFill>
                <a:latin typeface="Calibri" panose="020F0502020204030204" pitchFamily="34" charset="0"/>
                <a:cs typeface="Calibri" panose="020F0502020204030204" pitchFamily="34" charset="0"/>
              </a:rPr>
              <a:t>Content</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78698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noProof="1">
                <a:solidFill>
                  <a:schemeClr val="bg1"/>
                </a:solidFill>
              </a:rPr>
              <a:t>Introduction</a:t>
            </a:r>
          </a:p>
          <a:p>
            <a:r>
              <a:rPr lang="nb-NO" noProof="1">
                <a:solidFill>
                  <a:schemeClr val="bg1"/>
                </a:solidFill>
              </a:rPr>
              <a:t>Diversity and germplasm exchange in plant breeding</a:t>
            </a:r>
          </a:p>
          <a:p>
            <a:r>
              <a:rPr lang="nb-NO" noProof="1">
                <a:solidFill>
                  <a:schemeClr val="bg1"/>
                </a:solidFill>
              </a:rPr>
              <a:t>Analytical and methodological approach</a:t>
            </a:r>
          </a:p>
          <a:p>
            <a:r>
              <a:rPr lang="nb-NO" noProof="1">
                <a:solidFill>
                  <a:schemeClr val="bg1"/>
                </a:solidFill>
              </a:rPr>
              <a:t>International regulations and actors</a:t>
            </a:r>
          </a:p>
          <a:p>
            <a:r>
              <a:rPr lang="nb-NO" noProof="1">
                <a:solidFill>
                  <a:schemeClr val="bg1"/>
                </a:solidFill>
              </a:rPr>
              <a:t>Domestic seeds legislation</a:t>
            </a:r>
          </a:p>
          <a:p>
            <a:r>
              <a:rPr lang="nb-NO" noProof="1">
                <a:solidFill>
                  <a:schemeClr val="bg1"/>
                </a:solidFill>
              </a:rPr>
              <a:t>ABS, MLS and IPR impacts (benefit sharing, access, innovation)</a:t>
            </a:r>
          </a:p>
          <a:p>
            <a:r>
              <a:rPr lang="nb-NO" noProof="1">
                <a:solidFill>
                  <a:schemeClr val="bg1"/>
                </a:solidFill>
              </a:rPr>
              <a:t>Summary</a:t>
            </a:r>
          </a:p>
          <a:p>
            <a:pPr marL="0" indent="0">
              <a:buNone/>
            </a:pPr>
            <a:endParaRPr lang="nb-NO" noProof="1">
              <a:solidFill>
                <a:schemeClr val="bg1"/>
              </a:solidFill>
            </a:endParaRP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A570833C-9245-E49D-D7F5-89505E6DB04D}"/>
              </a:ext>
            </a:extLst>
          </p:cNvPr>
          <p:cNvPicPr>
            <a:picLocks noChangeAspect="1"/>
          </p:cNvPicPr>
          <p:nvPr/>
        </p:nvPicPr>
        <p:blipFill>
          <a:blip r:embed="rId4"/>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1152016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2285579"/>
            <a:ext cx="6400800" cy="986441"/>
          </a:xfrm>
        </p:spPr>
        <p:txBody>
          <a:bodyPr>
            <a:normAutofit fontScale="90000"/>
          </a:bodyPr>
          <a:lstStyle/>
          <a:p>
            <a:r>
              <a:rPr lang="nb-NO" b="1" noProof="1">
                <a:solidFill>
                  <a:schemeClr val="bg1"/>
                </a:solidFill>
                <a:latin typeface="Calibri" panose="020F0502020204030204" pitchFamily="34" charset="0"/>
                <a:cs typeface="Calibri" panose="020F0502020204030204" pitchFamily="34" charset="0"/>
              </a:rPr>
              <a:t>Impacts on germplasm exchange in plant breeding</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78698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noProof="1">
                <a:solidFill>
                  <a:schemeClr val="bg1"/>
                </a:solidFill>
              </a:rPr>
              <a:t>Access to diversity for breeding – global interdependence</a:t>
            </a:r>
          </a:p>
          <a:p>
            <a:r>
              <a:rPr lang="nb-NO" noProof="1">
                <a:solidFill>
                  <a:schemeClr val="bg1"/>
                </a:solidFill>
              </a:rPr>
              <a:t>Secure funding for plant breeding innovation</a:t>
            </a:r>
          </a:p>
          <a:p>
            <a:r>
              <a:rPr lang="nb-NO" noProof="1">
                <a:solidFill>
                  <a:schemeClr val="bg1"/>
                </a:solidFill>
              </a:rPr>
              <a:t>IPR affects germplasm exchange:</a:t>
            </a:r>
          </a:p>
          <a:p>
            <a:pPr lvl="1"/>
            <a:r>
              <a:rPr lang="nb-NO" noProof="1">
                <a:solidFill>
                  <a:schemeClr val="bg1"/>
                </a:solidFill>
              </a:rPr>
              <a:t>Informal and formal exchange of seeds</a:t>
            </a:r>
          </a:p>
          <a:p>
            <a:r>
              <a:rPr lang="nb-NO" noProof="1">
                <a:solidFill>
                  <a:schemeClr val="bg1"/>
                </a:solidFill>
              </a:rPr>
              <a:t>Governments must balance needs for domestic and international seeds transactions</a:t>
            </a:r>
          </a:p>
          <a:p>
            <a:endParaRPr lang="nb-NO" noProof="1">
              <a:solidFill>
                <a:schemeClr val="bg1"/>
              </a:solidFill>
            </a:endParaRPr>
          </a:p>
          <a:p>
            <a:pPr marL="0" indent="0">
              <a:buNone/>
            </a:pPr>
            <a:endParaRPr lang="nb-NO" noProof="1">
              <a:solidFill>
                <a:schemeClr val="bg1"/>
              </a:solidFill>
            </a:endParaRP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7AFAE562-FD00-902A-C099-0455DF3DD92F}"/>
              </a:ext>
            </a:extLst>
          </p:cNvPr>
          <p:cNvPicPr>
            <a:picLocks noChangeAspect="1"/>
          </p:cNvPicPr>
          <p:nvPr/>
        </p:nvPicPr>
        <p:blipFill>
          <a:blip r:embed="rId4"/>
          <a:stretch>
            <a:fillRect/>
          </a:stretch>
        </p:blipFill>
        <p:spPr>
          <a:xfrm>
            <a:off x="8610600" y="5776686"/>
            <a:ext cx="1940052" cy="1081313"/>
          </a:xfrm>
          <a:prstGeom prst="rect">
            <a:avLst/>
          </a:prstGeom>
        </p:spPr>
      </p:pic>
    </p:spTree>
    <p:extLst>
      <p:ext uri="{BB962C8B-B14F-4D97-AF65-F5344CB8AC3E}">
        <p14:creationId xmlns:p14="http://schemas.microsoft.com/office/powerpoint/2010/main" val="1679494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2285579"/>
            <a:ext cx="6400800" cy="986441"/>
          </a:xfrm>
        </p:spPr>
        <p:txBody>
          <a:bodyPr>
            <a:normAutofit fontScale="90000"/>
          </a:bodyPr>
          <a:lstStyle/>
          <a:p>
            <a:r>
              <a:rPr lang="nb-NO" b="1" noProof="1">
                <a:solidFill>
                  <a:schemeClr val="bg1"/>
                </a:solidFill>
                <a:latin typeface="Calibri" panose="020F0502020204030204" pitchFamily="34" charset="0"/>
                <a:cs typeface="Calibri" panose="020F0502020204030204" pitchFamily="34" charset="0"/>
              </a:rPr>
              <a:t>Biodiversity in Agriculture</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78698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noProof="1">
                <a:solidFill>
                  <a:schemeClr val="bg1"/>
                </a:solidFill>
              </a:rPr>
              <a:t>Significantly reduced ¾ lost over the last century</a:t>
            </a:r>
          </a:p>
          <a:p>
            <a:r>
              <a:rPr lang="nb-NO" noProof="1">
                <a:solidFill>
                  <a:schemeClr val="bg1"/>
                </a:solidFill>
              </a:rPr>
              <a:t>90% of our food, energy &amp; protein is sourced from 15 crops &amp; 8 animal species</a:t>
            </a:r>
          </a:p>
          <a:p>
            <a:r>
              <a:rPr lang="nb-NO" noProof="1">
                <a:solidFill>
                  <a:schemeClr val="bg1"/>
                </a:solidFill>
              </a:rPr>
              <a:t>Wheat, rice &amp; maize provide 50% of the plant-based energy intake</a:t>
            </a:r>
          </a:p>
          <a:p>
            <a:pPr marL="0" indent="0">
              <a:buNone/>
            </a:pPr>
            <a:endParaRPr lang="nb-NO" noProof="1">
              <a:solidFill>
                <a:schemeClr val="bg1"/>
              </a:solidFill>
            </a:endParaRP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C92A73D4-AE1C-ED1F-0EAB-F2BAD92ED4C9}"/>
              </a:ext>
            </a:extLst>
          </p:cNvPr>
          <p:cNvPicPr>
            <a:picLocks noChangeAspect="1"/>
          </p:cNvPicPr>
          <p:nvPr/>
        </p:nvPicPr>
        <p:blipFill>
          <a:blip r:embed="rId4"/>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3024531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2285579"/>
            <a:ext cx="6400800" cy="986441"/>
          </a:xfrm>
        </p:spPr>
        <p:txBody>
          <a:bodyPr>
            <a:normAutofit/>
          </a:bodyPr>
          <a:lstStyle/>
          <a:p>
            <a:r>
              <a:rPr lang="nb-NO" b="1" noProof="1">
                <a:solidFill>
                  <a:schemeClr val="bg1"/>
                </a:solidFill>
                <a:latin typeface="Calibri" panose="020F0502020204030204" pitchFamily="34" charset="0"/>
                <a:cs typeface="Calibri" panose="020F0502020204030204" pitchFamily="34" charset="0"/>
              </a:rPr>
              <a:t>Millets</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78698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noProof="1">
                <a:solidFill>
                  <a:schemeClr val="bg1"/>
                </a:solidFill>
              </a:rPr>
              <a:t>Rich source of macro and micro-nutrients showing</a:t>
            </a:r>
          </a:p>
          <a:p>
            <a:pPr lvl="1"/>
            <a:r>
              <a:rPr lang="nb-NO" noProof="1">
                <a:solidFill>
                  <a:schemeClr val="bg1"/>
                </a:solidFill>
              </a:rPr>
              <a:t>Reduction in the area under cultivation</a:t>
            </a:r>
          </a:p>
          <a:p>
            <a:pPr lvl="1"/>
            <a:r>
              <a:rPr lang="nb-NO" noProof="1">
                <a:solidFill>
                  <a:schemeClr val="bg1"/>
                </a:solidFill>
              </a:rPr>
              <a:t>Low yields</a:t>
            </a:r>
          </a:p>
          <a:p>
            <a:pPr lvl="1"/>
            <a:r>
              <a:rPr lang="nb-NO" noProof="1">
                <a:solidFill>
                  <a:schemeClr val="bg1"/>
                </a:solidFill>
              </a:rPr>
              <a:t>Lack of price incentive</a:t>
            </a:r>
          </a:p>
          <a:p>
            <a:pPr lvl="1"/>
            <a:r>
              <a:rPr lang="nb-NO" noProof="1">
                <a:solidFill>
                  <a:schemeClr val="bg1"/>
                </a:solidFill>
              </a:rPr>
              <a:t>Subsidized supply of five cereals</a:t>
            </a:r>
          </a:p>
          <a:p>
            <a:pPr lvl="1"/>
            <a:r>
              <a:rPr lang="nb-NO" noProof="1">
                <a:solidFill>
                  <a:schemeClr val="bg1"/>
                </a:solidFill>
              </a:rPr>
              <a:t>Consumer preferences</a:t>
            </a:r>
          </a:p>
          <a:p>
            <a:pPr marL="0" indent="0">
              <a:buNone/>
            </a:pPr>
            <a:endParaRPr lang="nb-NO" noProof="1">
              <a:solidFill>
                <a:schemeClr val="bg1"/>
              </a:solidFill>
            </a:endParaRP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C92A73D4-AE1C-ED1F-0EAB-F2BAD92ED4C9}"/>
              </a:ext>
            </a:extLst>
          </p:cNvPr>
          <p:cNvPicPr>
            <a:picLocks noChangeAspect="1"/>
          </p:cNvPicPr>
          <p:nvPr/>
        </p:nvPicPr>
        <p:blipFill>
          <a:blip r:embed="rId4"/>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1901295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2285579"/>
            <a:ext cx="6400800" cy="986441"/>
          </a:xfrm>
        </p:spPr>
        <p:txBody>
          <a:bodyPr>
            <a:normAutofit fontScale="90000"/>
          </a:bodyPr>
          <a:lstStyle/>
          <a:p>
            <a:r>
              <a:rPr lang="nb-NO" b="1" noProof="1">
                <a:solidFill>
                  <a:schemeClr val="bg1"/>
                </a:solidFill>
                <a:latin typeface="Calibri" panose="020F0502020204030204" pitchFamily="34" charset="0"/>
                <a:cs typeface="Calibri" panose="020F0502020204030204" pitchFamily="34" charset="0"/>
              </a:rPr>
              <a:t>Plant Breeding Innovations</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78698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noProof="1">
                <a:solidFill>
                  <a:schemeClr val="bg1"/>
                </a:solidFill>
              </a:rPr>
              <a:t>Impact of Climate Change is visible </a:t>
            </a:r>
          </a:p>
          <a:p>
            <a:pPr lvl="1"/>
            <a:r>
              <a:rPr lang="nb-NO" noProof="1">
                <a:solidFill>
                  <a:schemeClr val="bg1"/>
                </a:solidFill>
              </a:rPr>
              <a:t>Varieties more tolerant to the extremes of environmental conditions</a:t>
            </a:r>
          </a:p>
          <a:p>
            <a:pPr lvl="1"/>
            <a:r>
              <a:rPr lang="nb-NO" noProof="1">
                <a:solidFill>
                  <a:schemeClr val="bg1"/>
                </a:solidFill>
              </a:rPr>
              <a:t>Use of Molecular tools to accelerate the pace</a:t>
            </a:r>
          </a:p>
          <a:p>
            <a:pPr marL="0" indent="0">
              <a:buNone/>
            </a:pPr>
            <a:endParaRPr lang="nb-NO" noProof="1">
              <a:solidFill>
                <a:schemeClr val="bg1"/>
              </a:solidFill>
            </a:endParaRP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C92A73D4-AE1C-ED1F-0EAB-F2BAD92ED4C9}"/>
              </a:ext>
            </a:extLst>
          </p:cNvPr>
          <p:cNvPicPr>
            <a:picLocks noChangeAspect="1"/>
          </p:cNvPicPr>
          <p:nvPr/>
        </p:nvPicPr>
        <p:blipFill>
          <a:blip r:embed="rId4"/>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2930773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1EFF5-7748-2C42-803D-523DF052F87E}"/>
              </a:ext>
            </a:extLst>
          </p:cNvPr>
          <p:cNvSpPr>
            <a:spLocks noGrp="1"/>
          </p:cNvSpPr>
          <p:nvPr>
            <p:ph type="ctrTitle"/>
          </p:nvPr>
        </p:nvSpPr>
        <p:spPr>
          <a:xfrm>
            <a:off x="0" y="2285579"/>
            <a:ext cx="6400800" cy="986441"/>
          </a:xfrm>
        </p:spPr>
        <p:txBody>
          <a:bodyPr>
            <a:normAutofit/>
          </a:bodyPr>
          <a:lstStyle/>
          <a:p>
            <a:r>
              <a:rPr lang="nb-NO" b="1" noProof="1">
                <a:solidFill>
                  <a:schemeClr val="bg1"/>
                </a:solidFill>
                <a:latin typeface="Calibri" panose="020F0502020204030204" pitchFamily="34" charset="0"/>
                <a:cs typeface="Calibri" panose="020F0502020204030204" pitchFamily="34" charset="0"/>
              </a:rPr>
              <a:t>Challanges</a:t>
            </a:r>
          </a:p>
        </p:txBody>
      </p:sp>
      <p:sp>
        <p:nvSpPr>
          <p:cNvPr id="7" name="Plassholder for innhold 2">
            <a:extLst>
              <a:ext uri="{FF2B5EF4-FFF2-40B4-BE49-F238E27FC236}">
                <a16:creationId xmlns:a16="http://schemas.microsoft.com/office/drawing/2014/main" id="{9CDB5D55-EA25-744F-B840-F116EE84BE03}"/>
              </a:ext>
            </a:extLst>
          </p:cNvPr>
          <p:cNvSpPr txBox="1">
            <a:spLocks/>
          </p:cNvSpPr>
          <p:nvPr/>
        </p:nvSpPr>
        <p:spPr>
          <a:xfrm>
            <a:off x="6300848" y="786988"/>
            <a:ext cx="5693229" cy="4799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noProof="1">
                <a:solidFill>
                  <a:schemeClr val="bg1"/>
                </a:solidFill>
              </a:rPr>
              <a:t>Restricted movement of germplasm</a:t>
            </a:r>
          </a:p>
          <a:p>
            <a:r>
              <a:rPr lang="nb-NO" noProof="1">
                <a:solidFill>
                  <a:schemeClr val="bg1"/>
                </a:solidFill>
              </a:rPr>
              <a:t>IPRs associated with new technologies</a:t>
            </a:r>
          </a:p>
          <a:p>
            <a:pPr marL="0" indent="0">
              <a:buNone/>
            </a:pPr>
            <a:endParaRPr lang="nb-NO" noProof="1">
              <a:solidFill>
                <a:schemeClr val="bg1"/>
              </a:solidFill>
            </a:endParaRPr>
          </a:p>
          <a:p>
            <a:endParaRPr lang="nb-NO" noProof="1">
              <a:solidFill>
                <a:schemeClr val="bg1"/>
              </a:solidFill>
            </a:endParaRPr>
          </a:p>
        </p:txBody>
      </p:sp>
      <p:sp>
        <p:nvSpPr>
          <p:cNvPr id="4" name="Rektangel 3">
            <a:extLst>
              <a:ext uri="{FF2B5EF4-FFF2-40B4-BE49-F238E27FC236}">
                <a16:creationId xmlns:a16="http://schemas.microsoft.com/office/drawing/2014/main" id="{A5C5B32F-E723-4AA9-BCB3-E5EDEF5E0AE7}"/>
              </a:ext>
            </a:extLst>
          </p:cNvPr>
          <p:cNvSpPr/>
          <p:nvPr/>
        </p:nvSpPr>
        <p:spPr>
          <a:xfrm>
            <a:off x="0" y="5797491"/>
            <a:ext cx="12192000" cy="1060515"/>
          </a:xfrm>
          <a:prstGeom prst="rect">
            <a:avLst/>
          </a:prstGeom>
          <a:solidFill>
            <a:srgbClr val="E6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D861D3DE-58E2-4186-9DE5-8BE4156A6C5F}"/>
              </a:ext>
            </a:extLst>
          </p:cNvPr>
          <p:cNvPicPr>
            <a:picLocks noChangeAspect="1"/>
          </p:cNvPicPr>
          <p:nvPr/>
        </p:nvPicPr>
        <p:blipFill>
          <a:blip r:embed="rId3"/>
          <a:stretch>
            <a:fillRect/>
          </a:stretch>
        </p:blipFill>
        <p:spPr>
          <a:xfrm>
            <a:off x="4038600" y="6026857"/>
            <a:ext cx="4113688" cy="570086"/>
          </a:xfrm>
          <a:prstGeom prst="rect">
            <a:avLst/>
          </a:prstGeom>
        </p:spPr>
      </p:pic>
      <p:pic>
        <p:nvPicPr>
          <p:cNvPr id="3" name="Picture 2" descr="Arrow&#10;&#10;Description automatically generated">
            <a:extLst>
              <a:ext uri="{FF2B5EF4-FFF2-40B4-BE49-F238E27FC236}">
                <a16:creationId xmlns:a16="http://schemas.microsoft.com/office/drawing/2014/main" id="{C92A73D4-AE1C-ED1F-0EAB-F2BAD92ED4C9}"/>
              </a:ext>
            </a:extLst>
          </p:cNvPr>
          <p:cNvPicPr>
            <a:picLocks noChangeAspect="1"/>
          </p:cNvPicPr>
          <p:nvPr/>
        </p:nvPicPr>
        <p:blipFill>
          <a:blip r:embed="rId4"/>
          <a:stretch>
            <a:fillRect/>
          </a:stretch>
        </p:blipFill>
        <p:spPr>
          <a:xfrm>
            <a:off x="8610600" y="5829300"/>
            <a:ext cx="1940052" cy="1028699"/>
          </a:xfrm>
          <a:prstGeom prst="rect">
            <a:avLst/>
          </a:prstGeom>
        </p:spPr>
      </p:pic>
    </p:spTree>
    <p:extLst>
      <p:ext uri="{BB962C8B-B14F-4D97-AF65-F5344CB8AC3E}">
        <p14:creationId xmlns:p14="http://schemas.microsoft.com/office/powerpoint/2010/main" val="1387299699"/>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2992</Words>
  <Application>Microsoft Office PowerPoint</Application>
  <PresentationFormat>Widescreen</PresentationFormat>
  <Paragraphs>224</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Office-tema</vt:lpstr>
      <vt:lpstr>Governing crop genetics: Ownership, control and circulation of suitable seeds</vt:lpstr>
      <vt:lpstr>Regulated Germplasm Exchange: Impacts on Seeds Legislation in India</vt:lpstr>
      <vt:lpstr>Authors</vt:lpstr>
      <vt:lpstr>Content</vt:lpstr>
      <vt:lpstr>Impacts on germplasm exchange in plant breeding</vt:lpstr>
      <vt:lpstr>Biodiversity in Agriculture</vt:lpstr>
      <vt:lpstr>Millets</vt:lpstr>
      <vt:lpstr>Plant Breeding Innovations</vt:lpstr>
      <vt:lpstr>Challanges</vt:lpstr>
      <vt:lpstr>Three large MNCs in seed</vt:lpstr>
      <vt:lpstr>Global reality</vt:lpstr>
      <vt:lpstr>Story of Green Revolution</vt:lpstr>
      <vt:lpstr>Seed system in India</vt:lpstr>
      <vt:lpstr>Challenges </vt:lpstr>
      <vt:lpstr>International Regulations controlling Germplasm exchange</vt:lpstr>
      <vt:lpstr>National Legislation</vt:lpstr>
      <vt:lpstr>The National Biodiversity  Authority (NBA)</vt:lpstr>
      <vt:lpstr>Protection of Plant varieties and Farmers Right Act (PPV &amp; FR) 2001</vt:lpstr>
      <vt:lpstr>Challenges due to IPRs in developing countries </vt:lpstr>
      <vt:lpstr>Process Dependent on large number of technologies protected by large number of patents </vt:lpstr>
      <vt:lpstr>PowerPoint Presentation</vt:lpstr>
      <vt:lpstr>PowerPoint Presentation</vt:lpstr>
      <vt:lpstr>Contrasting Rules for Private and Public sector institutions for the release fo varies</vt:lpstr>
      <vt:lpstr>New Seed Bill, the hybrids will have to be registered with passport data (including parentage)</vt:lpstr>
      <vt:lpstr>Goals for plant breeding and food security</vt:lpstr>
      <vt:lpstr>Summing up</vt:lpstr>
      <vt:lpstr>Methodology and analytical approach</vt:lpstr>
      <vt:lpstr>International regulations</vt:lpstr>
      <vt:lpstr>International seed markets and actors</vt:lpstr>
      <vt:lpstr>Domestic Seeds Legislation</vt:lpstr>
      <vt:lpstr>ABS, MLS and IPR impacts: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overskrift</dc:title>
  <dc:creator>Microsoft Office-bruker</dc:creator>
  <cp:lastModifiedBy>Shyam Sunder Nayar</cp:lastModifiedBy>
  <cp:revision>28</cp:revision>
  <cp:lastPrinted>2022-10-31T06:48:22Z</cp:lastPrinted>
  <dcterms:created xsi:type="dcterms:W3CDTF">2019-11-02T18:58:55Z</dcterms:created>
  <dcterms:modified xsi:type="dcterms:W3CDTF">2022-10-31T13:57:28Z</dcterms:modified>
</cp:coreProperties>
</file>